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63" d="100"/>
          <a:sy n="63" d="100"/>
        </p:scale>
        <p:origin x="72"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6FD486-F4A2-4294-A6CB-F774ABF96467}" type="doc">
      <dgm:prSet loTypeId="urn:microsoft.com/office/officeart/2005/8/layout/pyramid1" loCatId="pyramid" qsTypeId="urn:microsoft.com/office/officeart/2005/8/quickstyle/simple1" qsCatId="simple" csTypeId="urn:microsoft.com/office/officeart/2005/8/colors/accent1_2" csCatId="accent1" phldr="1"/>
      <dgm:spPr/>
    </dgm:pt>
    <dgm:pt modelId="{35BA8233-4898-454E-9177-A0B8D4440009}">
      <dgm:prSet phldrT="[Tekst]"/>
      <dgm:spPr/>
      <dgm:t>
        <a:bodyPr/>
        <a:lstStyle/>
        <a:p>
          <a:r>
            <a:rPr lang="nl-NL" dirty="0" smtClean="0"/>
            <a:t>Farao </a:t>
          </a:r>
          <a:endParaRPr lang="nl-NL" dirty="0"/>
        </a:p>
      </dgm:t>
    </dgm:pt>
    <dgm:pt modelId="{F8C317B5-C4B2-438B-9957-0698FF01E777}" type="parTrans" cxnId="{21F4BE07-5104-4DE8-8EA4-3D02D75B6EC7}">
      <dgm:prSet/>
      <dgm:spPr/>
      <dgm:t>
        <a:bodyPr/>
        <a:lstStyle/>
        <a:p>
          <a:endParaRPr lang="nl-NL"/>
        </a:p>
      </dgm:t>
    </dgm:pt>
    <dgm:pt modelId="{61709CBF-0D79-4BF2-A44A-CD9A395D33BA}" type="sibTrans" cxnId="{21F4BE07-5104-4DE8-8EA4-3D02D75B6EC7}">
      <dgm:prSet/>
      <dgm:spPr/>
      <dgm:t>
        <a:bodyPr/>
        <a:lstStyle/>
        <a:p>
          <a:endParaRPr lang="nl-NL"/>
        </a:p>
      </dgm:t>
    </dgm:pt>
    <dgm:pt modelId="{934E2A9E-B913-40CC-AC34-ADEF5561C3AA}">
      <dgm:prSet phldrT="[Tekst]"/>
      <dgm:spPr/>
      <dgm:t>
        <a:bodyPr/>
        <a:lstStyle/>
        <a:p>
          <a:r>
            <a:rPr lang="nl-NL" dirty="0" smtClean="0"/>
            <a:t>Vizier, adel, gouverneurs, priesters, legeroversten, ambtenaren, schrijvers, dokters</a:t>
          </a:r>
          <a:endParaRPr lang="nl-NL" dirty="0"/>
        </a:p>
      </dgm:t>
    </dgm:pt>
    <dgm:pt modelId="{62CED695-1A8B-4843-9EEF-1D8801DDD769}" type="parTrans" cxnId="{ABFFEB87-3773-4C7C-938F-A596928B46F3}">
      <dgm:prSet/>
      <dgm:spPr/>
      <dgm:t>
        <a:bodyPr/>
        <a:lstStyle/>
        <a:p>
          <a:endParaRPr lang="nl-NL"/>
        </a:p>
      </dgm:t>
    </dgm:pt>
    <dgm:pt modelId="{3EA75D2D-8B08-43D2-AB4F-7AB5696F2694}" type="sibTrans" cxnId="{ABFFEB87-3773-4C7C-938F-A596928B46F3}">
      <dgm:prSet/>
      <dgm:spPr/>
      <dgm:t>
        <a:bodyPr/>
        <a:lstStyle/>
        <a:p>
          <a:endParaRPr lang="nl-NL"/>
        </a:p>
      </dgm:t>
    </dgm:pt>
    <dgm:pt modelId="{6A56A541-BF9F-49A1-93DA-4C403667110A}">
      <dgm:prSet phldrT="[Tekst]"/>
      <dgm:spPr/>
      <dgm:t>
        <a:bodyPr/>
        <a:lstStyle/>
        <a:p>
          <a:r>
            <a:rPr lang="nl-NL" dirty="0" smtClean="0"/>
            <a:t>Ambachtslui en handelaars</a:t>
          </a:r>
          <a:endParaRPr lang="nl-NL" dirty="0"/>
        </a:p>
      </dgm:t>
    </dgm:pt>
    <dgm:pt modelId="{624C9090-4B50-4BA7-8C64-A91EE75D96E0}" type="parTrans" cxnId="{A90DF7AF-FCAD-4DBF-9EF9-3F0A0E5D6CFE}">
      <dgm:prSet/>
      <dgm:spPr/>
      <dgm:t>
        <a:bodyPr/>
        <a:lstStyle/>
        <a:p>
          <a:endParaRPr lang="nl-NL"/>
        </a:p>
      </dgm:t>
    </dgm:pt>
    <dgm:pt modelId="{41151178-7DAA-4A70-857A-8AD6D6331C73}" type="sibTrans" cxnId="{A90DF7AF-FCAD-4DBF-9EF9-3F0A0E5D6CFE}">
      <dgm:prSet/>
      <dgm:spPr/>
      <dgm:t>
        <a:bodyPr/>
        <a:lstStyle/>
        <a:p>
          <a:endParaRPr lang="nl-NL"/>
        </a:p>
      </dgm:t>
    </dgm:pt>
    <dgm:pt modelId="{BAAB041A-888B-4A08-B22B-280D16133BD9}">
      <dgm:prSet phldrT="[Tekst]"/>
      <dgm:spPr/>
      <dgm:t>
        <a:bodyPr/>
        <a:lstStyle/>
        <a:p>
          <a:r>
            <a:rPr lang="nl-NL" dirty="0" smtClean="0"/>
            <a:t>Boeren en soldaten </a:t>
          </a:r>
          <a:endParaRPr lang="nl-NL" dirty="0"/>
        </a:p>
      </dgm:t>
    </dgm:pt>
    <dgm:pt modelId="{D52260F2-C16D-4BF7-A852-A9945A3687A5}" type="parTrans" cxnId="{BB41C89F-2244-4868-9552-119FC4D51230}">
      <dgm:prSet/>
      <dgm:spPr/>
      <dgm:t>
        <a:bodyPr/>
        <a:lstStyle/>
        <a:p>
          <a:endParaRPr lang="nl-NL"/>
        </a:p>
      </dgm:t>
    </dgm:pt>
    <dgm:pt modelId="{D0EC7071-2F43-4006-918D-CC2BF4CECB74}" type="sibTrans" cxnId="{BB41C89F-2244-4868-9552-119FC4D51230}">
      <dgm:prSet/>
      <dgm:spPr/>
      <dgm:t>
        <a:bodyPr/>
        <a:lstStyle/>
        <a:p>
          <a:endParaRPr lang="nl-NL"/>
        </a:p>
      </dgm:t>
    </dgm:pt>
    <dgm:pt modelId="{0C3AB2A9-1B6B-46C9-86C4-D21EF0F60593}">
      <dgm:prSet phldrT="[Tekst]"/>
      <dgm:spPr/>
      <dgm:t>
        <a:bodyPr/>
        <a:lstStyle/>
        <a:p>
          <a:r>
            <a:rPr lang="nl-NL" dirty="0" smtClean="0"/>
            <a:t>Slaven </a:t>
          </a:r>
          <a:endParaRPr lang="nl-NL" dirty="0"/>
        </a:p>
      </dgm:t>
    </dgm:pt>
    <dgm:pt modelId="{716AAEC5-2ED1-4F8C-AC8F-32F53774E1FB}" type="parTrans" cxnId="{6EFE85F4-90DD-49EB-8E8C-D1D68A5B2D8E}">
      <dgm:prSet/>
      <dgm:spPr/>
      <dgm:t>
        <a:bodyPr/>
        <a:lstStyle/>
        <a:p>
          <a:endParaRPr lang="nl-NL"/>
        </a:p>
      </dgm:t>
    </dgm:pt>
    <dgm:pt modelId="{6DA81C3E-A9AD-4E87-9758-8A99BD2E3FA2}" type="sibTrans" cxnId="{6EFE85F4-90DD-49EB-8E8C-D1D68A5B2D8E}">
      <dgm:prSet/>
      <dgm:spPr/>
      <dgm:t>
        <a:bodyPr/>
        <a:lstStyle/>
        <a:p>
          <a:endParaRPr lang="nl-NL"/>
        </a:p>
      </dgm:t>
    </dgm:pt>
    <dgm:pt modelId="{C722CE86-AAF8-45DA-85B0-379F73EBD02D}" type="pres">
      <dgm:prSet presAssocID="{936FD486-F4A2-4294-A6CB-F774ABF96467}" presName="Name0" presStyleCnt="0">
        <dgm:presLayoutVars>
          <dgm:dir/>
          <dgm:animLvl val="lvl"/>
          <dgm:resizeHandles val="exact"/>
        </dgm:presLayoutVars>
      </dgm:prSet>
      <dgm:spPr/>
    </dgm:pt>
    <dgm:pt modelId="{AB06D1C6-23D9-4ABA-B224-1B11E5EC9D46}" type="pres">
      <dgm:prSet presAssocID="{35BA8233-4898-454E-9177-A0B8D4440009}" presName="Name8" presStyleCnt="0"/>
      <dgm:spPr/>
    </dgm:pt>
    <dgm:pt modelId="{14282A9C-7D49-418D-B5BD-049146EB06DB}" type="pres">
      <dgm:prSet presAssocID="{35BA8233-4898-454E-9177-A0B8D4440009}" presName="level" presStyleLbl="node1" presStyleIdx="0" presStyleCnt="5">
        <dgm:presLayoutVars>
          <dgm:chMax val="1"/>
          <dgm:bulletEnabled val="1"/>
        </dgm:presLayoutVars>
      </dgm:prSet>
      <dgm:spPr/>
      <dgm:t>
        <a:bodyPr/>
        <a:lstStyle/>
        <a:p>
          <a:endParaRPr lang="nl-NL"/>
        </a:p>
      </dgm:t>
    </dgm:pt>
    <dgm:pt modelId="{B2928152-7065-4DB3-8E0D-453E6FBF8DDA}" type="pres">
      <dgm:prSet presAssocID="{35BA8233-4898-454E-9177-A0B8D4440009}" presName="levelTx" presStyleLbl="revTx" presStyleIdx="0" presStyleCnt="0">
        <dgm:presLayoutVars>
          <dgm:chMax val="1"/>
          <dgm:bulletEnabled val="1"/>
        </dgm:presLayoutVars>
      </dgm:prSet>
      <dgm:spPr/>
      <dgm:t>
        <a:bodyPr/>
        <a:lstStyle/>
        <a:p>
          <a:endParaRPr lang="nl-NL"/>
        </a:p>
      </dgm:t>
    </dgm:pt>
    <dgm:pt modelId="{452DFCC2-5F22-437C-B670-1F4617017632}" type="pres">
      <dgm:prSet presAssocID="{934E2A9E-B913-40CC-AC34-ADEF5561C3AA}" presName="Name8" presStyleCnt="0"/>
      <dgm:spPr/>
    </dgm:pt>
    <dgm:pt modelId="{12BC18D6-0904-4DFD-A15B-07E55B520319}" type="pres">
      <dgm:prSet presAssocID="{934E2A9E-B913-40CC-AC34-ADEF5561C3AA}" presName="level" presStyleLbl="node1" presStyleIdx="1" presStyleCnt="5">
        <dgm:presLayoutVars>
          <dgm:chMax val="1"/>
          <dgm:bulletEnabled val="1"/>
        </dgm:presLayoutVars>
      </dgm:prSet>
      <dgm:spPr/>
      <dgm:t>
        <a:bodyPr/>
        <a:lstStyle/>
        <a:p>
          <a:endParaRPr lang="nl-NL"/>
        </a:p>
      </dgm:t>
    </dgm:pt>
    <dgm:pt modelId="{1F6C98F7-E2A7-4C07-96E2-ECD68E3398DB}" type="pres">
      <dgm:prSet presAssocID="{934E2A9E-B913-40CC-AC34-ADEF5561C3AA}" presName="levelTx" presStyleLbl="revTx" presStyleIdx="0" presStyleCnt="0">
        <dgm:presLayoutVars>
          <dgm:chMax val="1"/>
          <dgm:bulletEnabled val="1"/>
        </dgm:presLayoutVars>
      </dgm:prSet>
      <dgm:spPr/>
      <dgm:t>
        <a:bodyPr/>
        <a:lstStyle/>
        <a:p>
          <a:endParaRPr lang="nl-NL"/>
        </a:p>
      </dgm:t>
    </dgm:pt>
    <dgm:pt modelId="{255B28DD-D13C-4901-A61C-DEC52CD27E56}" type="pres">
      <dgm:prSet presAssocID="{6A56A541-BF9F-49A1-93DA-4C403667110A}" presName="Name8" presStyleCnt="0"/>
      <dgm:spPr/>
    </dgm:pt>
    <dgm:pt modelId="{E88C3A54-DF03-452C-810F-8D95308A519A}" type="pres">
      <dgm:prSet presAssocID="{6A56A541-BF9F-49A1-93DA-4C403667110A}" presName="level" presStyleLbl="node1" presStyleIdx="2" presStyleCnt="5">
        <dgm:presLayoutVars>
          <dgm:chMax val="1"/>
          <dgm:bulletEnabled val="1"/>
        </dgm:presLayoutVars>
      </dgm:prSet>
      <dgm:spPr/>
    </dgm:pt>
    <dgm:pt modelId="{F167DE6E-D33C-4BAE-8F68-8B0FA3F69DB0}" type="pres">
      <dgm:prSet presAssocID="{6A56A541-BF9F-49A1-93DA-4C403667110A}" presName="levelTx" presStyleLbl="revTx" presStyleIdx="0" presStyleCnt="0">
        <dgm:presLayoutVars>
          <dgm:chMax val="1"/>
          <dgm:bulletEnabled val="1"/>
        </dgm:presLayoutVars>
      </dgm:prSet>
      <dgm:spPr/>
    </dgm:pt>
    <dgm:pt modelId="{46EF3D14-5A61-4854-A2F9-02A8D970644A}" type="pres">
      <dgm:prSet presAssocID="{BAAB041A-888B-4A08-B22B-280D16133BD9}" presName="Name8" presStyleCnt="0"/>
      <dgm:spPr/>
    </dgm:pt>
    <dgm:pt modelId="{3741E604-A8BB-4EB0-8975-00B6138FC6D1}" type="pres">
      <dgm:prSet presAssocID="{BAAB041A-888B-4A08-B22B-280D16133BD9}" presName="level" presStyleLbl="node1" presStyleIdx="3" presStyleCnt="5">
        <dgm:presLayoutVars>
          <dgm:chMax val="1"/>
          <dgm:bulletEnabled val="1"/>
        </dgm:presLayoutVars>
      </dgm:prSet>
      <dgm:spPr/>
    </dgm:pt>
    <dgm:pt modelId="{60F5BE7A-EAE2-47B8-BA8F-3119426C9D15}" type="pres">
      <dgm:prSet presAssocID="{BAAB041A-888B-4A08-B22B-280D16133BD9}" presName="levelTx" presStyleLbl="revTx" presStyleIdx="0" presStyleCnt="0">
        <dgm:presLayoutVars>
          <dgm:chMax val="1"/>
          <dgm:bulletEnabled val="1"/>
        </dgm:presLayoutVars>
      </dgm:prSet>
      <dgm:spPr/>
    </dgm:pt>
    <dgm:pt modelId="{D6D3E70C-7133-41A5-BE73-C38329FE932B}" type="pres">
      <dgm:prSet presAssocID="{0C3AB2A9-1B6B-46C9-86C4-D21EF0F60593}" presName="Name8" presStyleCnt="0"/>
      <dgm:spPr/>
    </dgm:pt>
    <dgm:pt modelId="{571541AF-FBC0-48B6-839A-9030A7B64AD0}" type="pres">
      <dgm:prSet presAssocID="{0C3AB2A9-1B6B-46C9-86C4-D21EF0F60593}" presName="level" presStyleLbl="node1" presStyleIdx="4" presStyleCnt="5">
        <dgm:presLayoutVars>
          <dgm:chMax val="1"/>
          <dgm:bulletEnabled val="1"/>
        </dgm:presLayoutVars>
      </dgm:prSet>
      <dgm:spPr/>
    </dgm:pt>
    <dgm:pt modelId="{F4E91C2A-18E0-497D-A439-6C63531CD0EF}" type="pres">
      <dgm:prSet presAssocID="{0C3AB2A9-1B6B-46C9-86C4-D21EF0F60593}" presName="levelTx" presStyleLbl="revTx" presStyleIdx="0" presStyleCnt="0">
        <dgm:presLayoutVars>
          <dgm:chMax val="1"/>
          <dgm:bulletEnabled val="1"/>
        </dgm:presLayoutVars>
      </dgm:prSet>
      <dgm:spPr/>
    </dgm:pt>
  </dgm:ptLst>
  <dgm:cxnLst>
    <dgm:cxn modelId="{84322C1E-946C-41F2-8E8D-82694DADCAA5}" type="presOf" srcId="{934E2A9E-B913-40CC-AC34-ADEF5561C3AA}" destId="{1F6C98F7-E2A7-4C07-96E2-ECD68E3398DB}" srcOrd="1" destOrd="0" presId="urn:microsoft.com/office/officeart/2005/8/layout/pyramid1"/>
    <dgm:cxn modelId="{CC6D7A3F-100B-4204-9323-167D5B67D964}" type="presOf" srcId="{934E2A9E-B913-40CC-AC34-ADEF5561C3AA}" destId="{12BC18D6-0904-4DFD-A15B-07E55B520319}" srcOrd="0" destOrd="0" presId="urn:microsoft.com/office/officeart/2005/8/layout/pyramid1"/>
    <dgm:cxn modelId="{5EC4D545-17B2-4011-AF12-C91508239725}" type="presOf" srcId="{6A56A541-BF9F-49A1-93DA-4C403667110A}" destId="{E88C3A54-DF03-452C-810F-8D95308A519A}" srcOrd="0" destOrd="0" presId="urn:microsoft.com/office/officeart/2005/8/layout/pyramid1"/>
    <dgm:cxn modelId="{162DD9C4-3DA9-471D-9768-936796DDFA91}" type="presOf" srcId="{0C3AB2A9-1B6B-46C9-86C4-D21EF0F60593}" destId="{571541AF-FBC0-48B6-839A-9030A7B64AD0}" srcOrd="0" destOrd="0" presId="urn:microsoft.com/office/officeart/2005/8/layout/pyramid1"/>
    <dgm:cxn modelId="{2FE2C585-D4AD-43A8-97FD-FCB7857D82A5}" type="presOf" srcId="{936FD486-F4A2-4294-A6CB-F774ABF96467}" destId="{C722CE86-AAF8-45DA-85B0-379F73EBD02D}" srcOrd="0" destOrd="0" presId="urn:microsoft.com/office/officeart/2005/8/layout/pyramid1"/>
    <dgm:cxn modelId="{A6D9DAAD-4703-4DAC-BBD2-D1D245240053}" type="presOf" srcId="{35BA8233-4898-454E-9177-A0B8D4440009}" destId="{14282A9C-7D49-418D-B5BD-049146EB06DB}" srcOrd="0" destOrd="0" presId="urn:microsoft.com/office/officeart/2005/8/layout/pyramid1"/>
    <dgm:cxn modelId="{AF571EAE-18ED-4D35-8201-F2D12FC9FE39}" type="presOf" srcId="{6A56A541-BF9F-49A1-93DA-4C403667110A}" destId="{F167DE6E-D33C-4BAE-8F68-8B0FA3F69DB0}" srcOrd="1" destOrd="0" presId="urn:microsoft.com/office/officeart/2005/8/layout/pyramid1"/>
    <dgm:cxn modelId="{7C89CBA9-262E-42D1-A287-900032CF28C7}" type="presOf" srcId="{0C3AB2A9-1B6B-46C9-86C4-D21EF0F60593}" destId="{F4E91C2A-18E0-497D-A439-6C63531CD0EF}" srcOrd="1" destOrd="0" presId="urn:microsoft.com/office/officeart/2005/8/layout/pyramid1"/>
    <dgm:cxn modelId="{21F4BE07-5104-4DE8-8EA4-3D02D75B6EC7}" srcId="{936FD486-F4A2-4294-A6CB-F774ABF96467}" destId="{35BA8233-4898-454E-9177-A0B8D4440009}" srcOrd="0" destOrd="0" parTransId="{F8C317B5-C4B2-438B-9957-0698FF01E777}" sibTransId="{61709CBF-0D79-4BF2-A44A-CD9A395D33BA}"/>
    <dgm:cxn modelId="{6EFE85F4-90DD-49EB-8E8C-D1D68A5B2D8E}" srcId="{936FD486-F4A2-4294-A6CB-F774ABF96467}" destId="{0C3AB2A9-1B6B-46C9-86C4-D21EF0F60593}" srcOrd="4" destOrd="0" parTransId="{716AAEC5-2ED1-4F8C-AC8F-32F53774E1FB}" sibTransId="{6DA81C3E-A9AD-4E87-9758-8A99BD2E3FA2}"/>
    <dgm:cxn modelId="{A90DF7AF-FCAD-4DBF-9EF9-3F0A0E5D6CFE}" srcId="{936FD486-F4A2-4294-A6CB-F774ABF96467}" destId="{6A56A541-BF9F-49A1-93DA-4C403667110A}" srcOrd="2" destOrd="0" parTransId="{624C9090-4B50-4BA7-8C64-A91EE75D96E0}" sibTransId="{41151178-7DAA-4A70-857A-8AD6D6331C73}"/>
    <dgm:cxn modelId="{ABFFEB87-3773-4C7C-938F-A596928B46F3}" srcId="{936FD486-F4A2-4294-A6CB-F774ABF96467}" destId="{934E2A9E-B913-40CC-AC34-ADEF5561C3AA}" srcOrd="1" destOrd="0" parTransId="{62CED695-1A8B-4843-9EEF-1D8801DDD769}" sibTransId="{3EA75D2D-8B08-43D2-AB4F-7AB5696F2694}"/>
    <dgm:cxn modelId="{550241D1-A776-41FA-B058-2E35FE79ADB6}" type="presOf" srcId="{35BA8233-4898-454E-9177-A0B8D4440009}" destId="{B2928152-7065-4DB3-8E0D-453E6FBF8DDA}" srcOrd="1" destOrd="0" presId="urn:microsoft.com/office/officeart/2005/8/layout/pyramid1"/>
    <dgm:cxn modelId="{99261525-30EB-42CA-A881-AD5D4720265A}" type="presOf" srcId="{BAAB041A-888B-4A08-B22B-280D16133BD9}" destId="{3741E604-A8BB-4EB0-8975-00B6138FC6D1}" srcOrd="0" destOrd="0" presId="urn:microsoft.com/office/officeart/2005/8/layout/pyramid1"/>
    <dgm:cxn modelId="{BB41C89F-2244-4868-9552-119FC4D51230}" srcId="{936FD486-F4A2-4294-A6CB-F774ABF96467}" destId="{BAAB041A-888B-4A08-B22B-280D16133BD9}" srcOrd="3" destOrd="0" parTransId="{D52260F2-C16D-4BF7-A852-A9945A3687A5}" sibTransId="{D0EC7071-2F43-4006-918D-CC2BF4CECB74}"/>
    <dgm:cxn modelId="{D3B12D83-295D-4A6A-A7F4-69865D1FEE53}" type="presOf" srcId="{BAAB041A-888B-4A08-B22B-280D16133BD9}" destId="{60F5BE7A-EAE2-47B8-BA8F-3119426C9D15}" srcOrd="1" destOrd="0" presId="urn:microsoft.com/office/officeart/2005/8/layout/pyramid1"/>
    <dgm:cxn modelId="{3869E985-FA18-484A-B1AA-F2E205E51963}" type="presParOf" srcId="{C722CE86-AAF8-45DA-85B0-379F73EBD02D}" destId="{AB06D1C6-23D9-4ABA-B224-1B11E5EC9D46}" srcOrd="0" destOrd="0" presId="urn:microsoft.com/office/officeart/2005/8/layout/pyramid1"/>
    <dgm:cxn modelId="{639488F9-D4C8-4DE5-82B5-2CE08285E637}" type="presParOf" srcId="{AB06D1C6-23D9-4ABA-B224-1B11E5EC9D46}" destId="{14282A9C-7D49-418D-B5BD-049146EB06DB}" srcOrd="0" destOrd="0" presId="urn:microsoft.com/office/officeart/2005/8/layout/pyramid1"/>
    <dgm:cxn modelId="{31FC06EC-2C91-4540-9A32-AB5DE0375345}" type="presParOf" srcId="{AB06D1C6-23D9-4ABA-B224-1B11E5EC9D46}" destId="{B2928152-7065-4DB3-8E0D-453E6FBF8DDA}" srcOrd="1" destOrd="0" presId="urn:microsoft.com/office/officeart/2005/8/layout/pyramid1"/>
    <dgm:cxn modelId="{CC71A54F-2AF0-4FBF-9B33-91423802D17D}" type="presParOf" srcId="{C722CE86-AAF8-45DA-85B0-379F73EBD02D}" destId="{452DFCC2-5F22-437C-B670-1F4617017632}" srcOrd="1" destOrd="0" presId="urn:microsoft.com/office/officeart/2005/8/layout/pyramid1"/>
    <dgm:cxn modelId="{75BFF940-D6FD-4F0F-9384-1CB2C13AA723}" type="presParOf" srcId="{452DFCC2-5F22-437C-B670-1F4617017632}" destId="{12BC18D6-0904-4DFD-A15B-07E55B520319}" srcOrd="0" destOrd="0" presId="urn:microsoft.com/office/officeart/2005/8/layout/pyramid1"/>
    <dgm:cxn modelId="{DE670DF4-2AA9-409D-9EE0-467206E5AAF1}" type="presParOf" srcId="{452DFCC2-5F22-437C-B670-1F4617017632}" destId="{1F6C98F7-E2A7-4C07-96E2-ECD68E3398DB}" srcOrd="1" destOrd="0" presId="urn:microsoft.com/office/officeart/2005/8/layout/pyramid1"/>
    <dgm:cxn modelId="{DE8CF6C5-78F3-427C-B233-3476CFC53FEE}" type="presParOf" srcId="{C722CE86-AAF8-45DA-85B0-379F73EBD02D}" destId="{255B28DD-D13C-4901-A61C-DEC52CD27E56}" srcOrd="2" destOrd="0" presId="urn:microsoft.com/office/officeart/2005/8/layout/pyramid1"/>
    <dgm:cxn modelId="{1D1CB122-A6ED-4FC2-BB25-239C7924AA88}" type="presParOf" srcId="{255B28DD-D13C-4901-A61C-DEC52CD27E56}" destId="{E88C3A54-DF03-452C-810F-8D95308A519A}" srcOrd="0" destOrd="0" presId="urn:microsoft.com/office/officeart/2005/8/layout/pyramid1"/>
    <dgm:cxn modelId="{9C168871-599C-49B7-B9FD-E875D76EF64E}" type="presParOf" srcId="{255B28DD-D13C-4901-A61C-DEC52CD27E56}" destId="{F167DE6E-D33C-4BAE-8F68-8B0FA3F69DB0}" srcOrd="1" destOrd="0" presId="urn:microsoft.com/office/officeart/2005/8/layout/pyramid1"/>
    <dgm:cxn modelId="{5F8D35F1-29BD-4499-938A-862C0C56E633}" type="presParOf" srcId="{C722CE86-AAF8-45DA-85B0-379F73EBD02D}" destId="{46EF3D14-5A61-4854-A2F9-02A8D970644A}" srcOrd="3" destOrd="0" presId="urn:microsoft.com/office/officeart/2005/8/layout/pyramid1"/>
    <dgm:cxn modelId="{D356F7CB-6BAB-4915-A2B7-E614200DEE77}" type="presParOf" srcId="{46EF3D14-5A61-4854-A2F9-02A8D970644A}" destId="{3741E604-A8BB-4EB0-8975-00B6138FC6D1}" srcOrd="0" destOrd="0" presId="urn:microsoft.com/office/officeart/2005/8/layout/pyramid1"/>
    <dgm:cxn modelId="{A34BAC04-1193-4CEB-B9E9-45CC4843D7AF}" type="presParOf" srcId="{46EF3D14-5A61-4854-A2F9-02A8D970644A}" destId="{60F5BE7A-EAE2-47B8-BA8F-3119426C9D15}" srcOrd="1" destOrd="0" presId="urn:microsoft.com/office/officeart/2005/8/layout/pyramid1"/>
    <dgm:cxn modelId="{9ED9B399-E88C-4176-867F-F4E42ADAAC59}" type="presParOf" srcId="{C722CE86-AAF8-45DA-85B0-379F73EBD02D}" destId="{D6D3E70C-7133-41A5-BE73-C38329FE932B}" srcOrd="4" destOrd="0" presId="urn:microsoft.com/office/officeart/2005/8/layout/pyramid1"/>
    <dgm:cxn modelId="{83B716E5-8133-4237-BF88-86ABEAC3FB95}" type="presParOf" srcId="{D6D3E70C-7133-41A5-BE73-C38329FE932B}" destId="{571541AF-FBC0-48B6-839A-9030A7B64AD0}" srcOrd="0" destOrd="0" presId="urn:microsoft.com/office/officeart/2005/8/layout/pyramid1"/>
    <dgm:cxn modelId="{233848BD-21F3-47D6-8DFD-90E9778CED32}" type="presParOf" srcId="{D6D3E70C-7133-41A5-BE73-C38329FE932B}" destId="{F4E91C2A-18E0-497D-A439-6C63531CD0EF}"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82A9C-7D49-418D-B5BD-049146EB06DB}">
      <dsp:nvSpPr>
        <dsp:cNvPr id="0" name=""/>
        <dsp:cNvSpPr/>
      </dsp:nvSpPr>
      <dsp:spPr>
        <a:xfrm>
          <a:off x="3742944" y="0"/>
          <a:ext cx="1871472" cy="1307592"/>
        </a:xfrm>
        <a:prstGeom prst="trapezoid">
          <a:avLst>
            <a:gd name="adj" fmla="val 715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nl-NL" sz="1900" kern="1200" dirty="0" smtClean="0"/>
            <a:t>Farao </a:t>
          </a:r>
          <a:endParaRPr lang="nl-NL" sz="1900" kern="1200" dirty="0"/>
        </a:p>
      </dsp:txBody>
      <dsp:txXfrm>
        <a:off x="3742944" y="0"/>
        <a:ext cx="1871472" cy="1307592"/>
      </dsp:txXfrm>
    </dsp:sp>
    <dsp:sp modelId="{12BC18D6-0904-4DFD-A15B-07E55B520319}">
      <dsp:nvSpPr>
        <dsp:cNvPr id="0" name=""/>
        <dsp:cNvSpPr/>
      </dsp:nvSpPr>
      <dsp:spPr>
        <a:xfrm>
          <a:off x="2807208" y="1307592"/>
          <a:ext cx="3742944" cy="1307592"/>
        </a:xfrm>
        <a:prstGeom prst="trapezoid">
          <a:avLst>
            <a:gd name="adj" fmla="val 715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nl-NL" sz="1900" kern="1200" dirty="0" smtClean="0"/>
            <a:t>Vizier, adel, gouverneurs, priesters, legeroversten, ambtenaren, schrijvers, dokters</a:t>
          </a:r>
          <a:endParaRPr lang="nl-NL" sz="1900" kern="1200" dirty="0"/>
        </a:p>
      </dsp:txBody>
      <dsp:txXfrm>
        <a:off x="3462223" y="1307592"/>
        <a:ext cx="2432913" cy="1307592"/>
      </dsp:txXfrm>
    </dsp:sp>
    <dsp:sp modelId="{E88C3A54-DF03-452C-810F-8D95308A519A}">
      <dsp:nvSpPr>
        <dsp:cNvPr id="0" name=""/>
        <dsp:cNvSpPr/>
      </dsp:nvSpPr>
      <dsp:spPr>
        <a:xfrm>
          <a:off x="1871472" y="2615184"/>
          <a:ext cx="5614416" cy="1307592"/>
        </a:xfrm>
        <a:prstGeom prst="trapezoid">
          <a:avLst>
            <a:gd name="adj" fmla="val 715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nl-NL" sz="1900" kern="1200" dirty="0" smtClean="0"/>
            <a:t>Ambachtslui en handelaars</a:t>
          </a:r>
          <a:endParaRPr lang="nl-NL" sz="1900" kern="1200" dirty="0"/>
        </a:p>
      </dsp:txBody>
      <dsp:txXfrm>
        <a:off x="2853994" y="2615184"/>
        <a:ext cx="3649370" cy="1307592"/>
      </dsp:txXfrm>
    </dsp:sp>
    <dsp:sp modelId="{3741E604-A8BB-4EB0-8975-00B6138FC6D1}">
      <dsp:nvSpPr>
        <dsp:cNvPr id="0" name=""/>
        <dsp:cNvSpPr/>
      </dsp:nvSpPr>
      <dsp:spPr>
        <a:xfrm>
          <a:off x="935736" y="3922776"/>
          <a:ext cx="7485888" cy="1307592"/>
        </a:xfrm>
        <a:prstGeom prst="trapezoid">
          <a:avLst>
            <a:gd name="adj" fmla="val 715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nl-NL" sz="1900" kern="1200" dirty="0" smtClean="0"/>
            <a:t>Boeren en soldaten </a:t>
          </a:r>
          <a:endParaRPr lang="nl-NL" sz="1900" kern="1200" dirty="0"/>
        </a:p>
      </dsp:txBody>
      <dsp:txXfrm>
        <a:off x="2245766" y="3922776"/>
        <a:ext cx="4865827" cy="1307592"/>
      </dsp:txXfrm>
    </dsp:sp>
    <dsp:sp modelId="{571541AF-FBC0-48B6-839A-9030A7B64AD0}">
      <dsp:nvSpPr>
        <dsp:cNvPr id="0" name=""/>
        <dsp:cNvSpPr/>
      </dsp:nvSpPr>
      <dsp:spPr>
        <a:xfrm>
          <a:off x="0" y="5230368"/>
          <a:ext cx="9357360" cy="1307592"/>
        </a:xfrm>
        <a:prstGeom prst="trapezoid">
          <a:avLst>
            <a:gd name="adj" fmla="val 7156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nl-NL" sz="1900" kern="1200" dirty="0" smtClean="0"/>
            <a:t>Slaven </a:t>
          </a:r>
          <a:endParaRPr lang="nl-NL" sz="1900" kern="1200" dirty="0"/>
        </a:p>
      </dsp:txBody>
      <dsp:txXfrm>
        <a:off x="1637537" y="5230368"/>
        <a:ext cx="6082284" cy="130759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4/25/2016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4/25/2016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4/25/2016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4/25/2016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 om de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4/25/2016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4/25/2016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4/25/2016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smtClean="0"/>
              <a:t>Klik om de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4/25/2016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4/25/2016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 om de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4/25/2016</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4/25/2016</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4/25/2016</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kahoot.i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dirty="0" smtClean="0"/>
              <a:t>Economie in het oude </a:t>
            </a:r>
            <a:r>
              <a:rPr lang="nl-BE" dirty="0" err="1" smtClean="0"/>
              <a:t>egypte</a:t>
            </a:r>
            <a:endParaRPr lang="nl-BE" dirty="0"/>
          </a:p>
        </p:txBody>
      </p:sp>
      <p:sp>
        <p:nvSpPr>
          <p:cNvPr id="3" name="Ondertitel 2"/>
          <p:cNvSpPr>
            <a:spLocks noGrp="1"/>
          </p:cNvSpPr>
          <p:nvPr>
            <p:ph type="subTitle" idx="1"/>
          </p:nvPr>
        </p:nvSpPr>
        <p:spPr/>
        <p:txBody>
          <a:bodyPr>
            <a:normAutofit/>
          </a:bodyPr>
          <a:lstStyle/>
          <a:p>
            <a:r>
              <a:rPr lang="nl-BE" sz="2400" b="1" dirty="0" smtClean="0"/>
              <a:t>WB. Pagina 66-67</a:t>
            </a:r>
          </a:p>
          <a:p>
            <a:r>
              <a:rPr lang="nl-BE" sz="2400" b="1" dirty="0" smtClean="0"/>
              <a:t>HB. Pagina 92, 93, 94</a:t>
            </a:r>
            <a:endParaRPr lang="nl-BE" sz="2400" b="1" dirty="0"/>
          </a:p>
        </p:txBody>
      </p:sp>
    </p:spTree>
    <p:extLst>
      <p:ext uri="{BB962C8B-B14F-4D97-AF65-F5344CB8AC3E}">
        <p14:creationId xmlns:p14="http://schemas.microsoft.com/office/powerpoint/2010/main" val="2629180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BE"/>
          </a:p>
        </p:txBody>
      </p:sp>
      <p:pic>
        <p:nvPicPr>
          <p:cNvPr id="3074" name="Picture 2" descr="http://www.histocollege.fr/images/atlas/H6-orient/egypte.jpg"/>
          <p:cNvPicPr>
            <a:picLocks noChangeAspect="1" noChangeArrowheads="1"/>
          </p:cNvPicPr>
          <p:nvPr/>
        </p:nvPicPr>
        <p:blipFill rotWithShape="1">
          <a:blip r:embed="rId2">
            <a:extLst>
              <a:ext uri="{28A0092B-C50C-407E-A947-70E740481C1C}">
                <a14:useLocalDpi xmlns:a14="http://schemas.microsoft.com/office/drawing/2010/main" val="0"/>
              </a:ext>
            </a:extLst>
          </a:blip>
          <a:srcRect t="7977" r="27465"/>
          <a:stretch/>
        </p:blipFill>
        <p:spPr bwMode="auto">
          <a:xfrm>
            <a:off x="3218814" y="-225718"/>
            <a:ext cx="5056506" cy="7277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2490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LUISTEROEFENING</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lnSpcReduction="10000"/>
          </a:bodyPr>
          <a:lstStyle/>
          <a:p>
            <a:pPr>
              <a:buClr>
                <a:schemeClr val="bg1"/>
              </a:buClr>
              <a:buFont typeface="Wingdings" panose="05000000000000000000" pitchFamily="2" charset="2"/>
              <a:buChar char="v"/>
            </a:pPr>
            <a:r>
              <a:rPr lang="nl-BE" sz="3200" dirty="0" smtClean="0">
                <a:solidFill>
                  <a:schemeClr val="bg1"/>
                </a:solidFill>
              </a:rPr>
              <a:t>Hoeveel graan moeten ze afgeven aan de belastingen? </a:t>
            </a:r>
          </a:p>
          <a:p>
            <a:pPr>
              <a:buClr>
                <a:schemeClr val="bg1"/>
              </a:buClr>
              <a:buFont typeface="Wingdings" panose="05000000000000000000" pitchFamily="2" charset="2"/>
              <a:buChar char="v"/>
            </a:pPr>
            <a:r>
              <a:rPr lang="nl-BE" sz="3200" dirty="0" smtClean="0">
                <a:solidFill>
                  <a:schemeClr val="bg1"/>
                </a:solidFill>
              </a:rPr>
              <a:t>Waarom vinden de boeren dit oneerlijk?</a:t>
            </a:r>
          </a:p>
          <a:p>
            <a:pPr>
              <a:buClr>
                <a:schemeClr val="bg1"/>
              </a:buClr>
              <a:buFont typeface="Wingdings" panose="05000000000000000000" pitchFamily="2" charset="2"/>
              <a:buChar char="v"/>
            </a:pPr>
            <a:r>
              <a:rPr lang="nl-BE" sz="3200" dirty="0" smtClean="0">
                <a:solidFill>
                  <a:schemeClr val="bg1"/>
                </a:solidFill>
              </a:rPr>
              <a:t>Hoe leven de belastingcontroleurs? Hoe leven de boeren? </a:t>
            </a:r>
          </a:p>
          <a:p>
            <a:pPr>
              <a:buClr>
                <a:schemeClr val="bg1"/>
              </a:buClr>
              <a:buFont typeface="Wingdings" panose="05000000000000000000" pitchFamily="2" charset="2"/>
              <a:buChar char="v"/>
            </a:pPr>
            <a:r>
              <a:rPr lang="nl-BE" sz="3200" dirty="0" smtClean="0">
                <a:solidFill>
                  <a:schemeClr val="bg1"/>
                </a:solidFill>
              </a:rPr>
              <a:t>War brengen ze het graan naartoe wanneer ze het moeten afgeven aan de belastingen? </a:t>
            </a:r>
          </a:p>
          <a:p>
            <a:pPr>
              <a:buClr>
                <a:schemeClr val="bg1"/>
              </a:buClr>
              <a:buFont typeface="Wingdings" panose="05000000000000000000" pitchFamily="2" charset="2"/>
              <a:buChar char="v"/>
            </a:pPr>
            <a:r>
              <a:rPr lang="nl-BE" sz="3200" dirty="0" smtClean="0">
                <a:solidFill>
                  <a:schemeClr val="bg1"/>
                </a:solidFill>
              </a:rPr>
              <a:t>Wat is de taak van de schrijver? </a:t>
            </a:r>
          </a:p>
          <a:p>
            <a:pPr>
              <a:buClr>
                <a:schemeClr val="bg1"/>
              </a:buClr>
              <a:buFont typeface="Wingdings" panose="05000000000000000000" pitchFamily="2" charset="2"/>
              <a:buChar char="v"/>
            </a:pPr>
            <a:r>
              <a:rPr lang="nl-BE" sz="3200" dirty="0" smtClean="0">
                <a:solidFill>
                  <a:schemeClr val="bg1"/>
                </a:solidFill>
              </a:rPr>
              <a:t>Wat doen de boeren met de overschotten van het graan? </a:t>
            </a:r>
          </a:p>
          <a:p>
            <a:pPr>
              <a:buClr>
                <a:schemeClr val="bg1"/>
              </a:buClr>
              <a:buFont typeface="Wingdings" panose="05000000000000000000" pitchFamily="2" charset="2"/>
              <a:buChar char="v"/>
            </a:pPr>
            <a:r>
              <a:rPr lang="nl-BE" sz="3200" dirty="0" smtClean="0">
                <a:solidFill>
                  <a:schemeClr val="bg1"/>
                </a:solidFill>
              </a:rPr>
              <a:t>Welke andere beroepen zijn nog aan bod gekomen in het fragment? </a:t>
            </a:r>
          </a:p>
        </p:txBody>
      </p:sp>
    </p:spTree>
    <p:extLst>
      <p:ext uri="{BB962C8B-B14F-4D97-AF65-F5344CB8AC3E}">
        <p14:creationId xmlns:p14="http://schemas.microsoft.com/office/powerpoint/2010/main" val="3997588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LUISTEROEFENING</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a:bodyPr>
          <a:lstStyle/>
          <a:p>
            <a:pPr>
              <a:buClr>
                <a:schemeClr val="bg1"/>
              </a:buClr>
              <a:buFont typeface="Wingdings" panose="05000000000000000000" pitchFamily="2" charset="2"/>
              <a:buChar char="v"/>
            </a:pPr>
            <a:r>
              <a:rPr lang="nl-BE" sz="3200" dirty="0" smtClean="0">
                <a:solidFill>
                  <a:schemeClr val="bg1"/>
                </a:solidFill>
              </a:rPr>
              <a:t>1/5</a:t>
            </a:r>
            <a:r>
              <a:rPr lang="nl-BE" sz="3200" baseline="30000" dirty="0" smtClean="0">
                <a:solidFill>
                  <a:schemeClr val="bg1"/>
                </a:solidFill>
              </a:rPr>
              <a:t>de</a:t>
            </a:r>
            <a:r>
              <a:rPr lang="nl-BE" sz="3200" dirty="0" smtClean="0">
                <a:solidFill>
                  <a:schemeClr val="bg1"/>
                </a:solidFill>
              </a:rPr>
              <a:t> van de oogst</a:t>
            </a:r>
          </a:p>
          <a:p>
            <a:pPr>
              <a:buClr>
                <a:schemeClr val="bg1"/>
              </a:buClr>
              <a:buFont typeface="Wingdings" panose="05000000000000000000" pitchFamily="2" charset="2"/>
              <a:buChar char="v"/>
            </a:pPr>
            <a:r>
              <a:rPr lang="nl-BE" sz="3200" dirty="0" smtClean="0">
                <a:solidFill>
                  <a:schemeClr val="bg1"/>
                </a:solidFill>
              </a:rPr>
              <a:t>Dit is bepaald op basis van een schatting. Als de oogst mislukt, moeten ze nog steeds evenveel graan afgeven aan de belastingen, ook al hebben ze niet voldoende kunnen oogsten. </a:t>
            </a:r>
          </a:p>
          <a:p>
            <a:pPr>
              <a:buClr>
                <a:schemeClr val="bg1"/>
              </a:buClr>
              <a:buFont typeface="Wingdings" panose="05000000000000000000" pitchFamily="2" charset="2"/>
              <a:buChar char="v"/>
            </a:pPr>
            <a:endParaRPr lang="nl-BE" sz="3200" dirty="0" smtClean="0">
              <a:solidFill>
                <a:schemeClr val="bg1"/>
              </a:solidFill>
            </a:endParaRPr>
          </a:p>
          <a:p>
            <a:pPr marL="0" indent="0">
              <a:buClr>
                <a:schemeClr val="bg1"/>
              </a:buClr>
              <a:buNone/>
            </a:pPr>
            <a:endParaRPr lang="nl-BE" sz="3200" dirty="0" smtClean="0">
              <a:solidFill>
                <a:schemeClr val="bg1"/>
              </a:solidFill>
            </a:endParaRPr>
          </a:p>
        </p:txBody>
      </p:sp>
      <p:graphicFrame>
        <p:nvGraphicFramePr>
          <p:cNvPr id="4" name="Tabel 3"/>
          <p:cNvGraphicFramePr>
            <a:graphicFrameLocks noGrp="1"/>
          </p:cNvGraphicFramePr>
          <p:nvPr>
            <p:extLst>
              <p:ext uri="{D42A27DB-BD31-4B8C-83A1-F6EECF244321}">
                <p14:modId xmlns:p14="http://schemas.microsoft.com/office/powerpoint/2010/main" val="957545595"/>
              </p:ext>
            </p:extLst>
          </p:nvPr>
        </p:nvGraphicFramePr>
        <p:xfrm>
          <a:off x="543560" y="4137660"/>
          <a:ext cx="11104880" cy="2443903"/>
        </p:xfrm>
        <a:graphic>
          <a:graphicData uri="http://schemas.openxmlformats.org/drawingml/2006/table">
            <a:tbl>
              <a:tblPr firstRow="1" bandRow="1">
                <a:tableStyleId>{5C22544A-7EE6-4342-B048-85BDC9FD1C3A}</a:tableStyleId>
              </a:tblPr>
              <a:tblGrid>
                <a:gridCol w="5552440">
                  <a:extLst>
                    <a:ext uri="{9D8B030D-6E8A-4147-A177-3AD203B41FA5}">
                      <a16:colId xmlns:a16="http://schemas.microsoft.com/office/drawing/2014/main" val="2015034993"/>
                    </a:ext>
                  </a:extLst>
                </a:gridCol>
                <a:gridCol w="5552440">
                  <a:extLst>
                    <a:ext uri="{9D8B030D-6E8A-4147-A177-3AD203B41FA5}">
                      <a16:colId xmlns:a16="http://schemas.microsoft.com/office/drawing/2014/main" val="3679693404"/>
                    </a:ext>
                  </a:extLst>
                </a:gridCol>
              </a:tblGrid>
              <a:tr h="645583">
                <a:tc>
                  <a:txBody>
                    <a:bodyPr/>
                    <a:lstStyle/>
                    <a:p>
                      <a:r>
                        <a:rPr lang="nl-BE" sz="2400" dirty="0" smtClean="0"/>
                        <a:t>Belastingcontroleurs</a:t>
                      </a:r>
                      <a:endParaRPr lang="nl-BE" sz="2400" dirty="0"/>
                    </a:p>
                  </a:txBody>
                  <a:tcPr/>
                </a:tc>
                <a:tc>
                  <a:txBody>
                    <a:bodyPr/>
                    <a:lstStyle/>
                    <a:p>
                      <a:r>
                        <a:rPr lang="nl-BE" sz="2400" dirty="0" smtClean="0"/>
                        <a:t>Boeren </a:t>
                      </a:r>
                      <a:endParaRPr lang="nl-BE" sz="2400" dirty="0"/>
                    </a:p>
                  </a:txBody>
                  <a:tcPr/>
                </a:tc>
                <a:extLst>
                  <a:ext uri="{0D108BD9-81ED-4DB2-BD59-A6C34878D82A}">
                    <a16:rowId xmlns:a16="http://schemas.microsoft.com/office/drawing/2014/main" val="2410702101"/>
                  </a:ext>
                </a:extLst>
              </a:tr>
              <a:tr h="1678517">
                <a:tc>
                  <a:txBody>
                    <a:bodyPr/>
                    <a:lstStyle/>
                    <a:p>
                      <a:r>
                        <a:rPr lang="nl-BE" sz="2800" dirty="0" smtClean="0"/>
                        <a:t>Rijk, </a:t>
                      </a:r>
                      <a:r>
                        <a:rPr lang="nl-BE" sz="2800" dirty="0" err="1" smtClean="0"/>
                        <a:t>luxeueze</a:t>
                      </a:r>
                      <a:r>
                        <a:rPr lang="nl-BE" sz="2800" dirty="0" smtClean="0"/>
                        <a:t> huizen,</a:t>
                      </a:r>
                      <a:r>
                        <a:rPr lang="nl-BE" sz="2800" baseline="0" dirty="0" smtClean="0"/>
                        <a:t> duur voedsel, </a:t>
                      </a:r>
                      <a:r>
                        <a:rPr lang="nl-BE" sz="2800" baseline="0" dirty="0" err="1" smtClean="0"/>
                        <a:t>rundsvees</a:t>
                      </a:r>
                      <a:r>
                        <a:rPr lang="nl-BE" sz="2800" baseline="0" dirty="0" smtClean="0"/>
                        <a:t>, feesten, jachtpartijen, veel vrije tijd, luxeproducten (juwelen, parfum, ..)</a:t>
                      </a:r>
                      <a:endParaRPr lang="nl-BE" sz="2800" dirty="0"/>
                    </a:p>
                  </a:txBody>
                  <a:tcPr/>
                </a:tc>
                <a:tc>
                  <a:txBody>
                    <a:bodyPr/>
                    <a:lstStyle/>
                    <a:p>
                      <a:r>
                        <a:rPr lang="nl-BE" sz="2800" dirty="0" smtClean="0"/>
                        <a:t>Eenvoudig</a:t>
                      </a:r>
                      <a:r>
                        <a:rPr lang="nl-BE" sz="2800" baseline="0" dirty="0" smtClean="0"/>
                        <a:t> huis, hard werken, simpel voedsel, look, uien, brood en bier, weinig vrije tijd</a:t>
                      </a:r>
                      <a:endParaRPr lang="nl-BE" sz="2800" dirty="0"/>
                    </a:p>
                  </a:txBody>
                  <a:tcPr/>
                </a:tc>
                <a:extLst>
                  <a:ext uri="{0D108BD9-81ED-4DB2-BD59-A6C34878D82A}">
                    <a16:rowId xmlns:a16="http://schemas.microsoft.com/office/drawing/2014/main" val="1794833049"/>
                  </a:ext>
                </a:extLst>
              </a:tr>
            </a:tbl>
          </a:graphicData>
        </a:graphic>
      </p:graphicFrame>
    </p:spTree>
    <p:extLst>
      <p:ext uri="{BB962C8B-B14F-4D97-AF65-F5344CB8AC3E}">
        <p14:creationId xmlns:p14="http://schemas.microsoft.com/office/powerpoint/2010/main" val="350603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LUISTEROEFENING</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a:bodyPr>
          <a:lstStyle/>
          <a:p>
            <a:pPr>
              <a:buClr>
                <a:schemeClr val="bg1"/>
              </a:buClr>
              <a:buFont typeface="Wingdings" panose="05000000000000000000" pitchFamily="2" charset="2"/>
              <a:buChar char="v"/>
            </a:pPr>
            <a:r>
              <a:rPr lang="nl-BE" sz="3600" dirty="0" smtClean="0">
                <a:solidFill>
                  <a:schemeClr val="bg1"/>
                </a:solidFill>
              </a:rPr>
              <a:t>Naar de graanschuur van de tempel </a:t>
            </a:r>
          </a:p>
          <a:p>
            <a:pPr>
              <a:buClr>
                <a:schemeClr val="bg1"/>
              </a:buClr>
              <a:buFont typeface="Wingdings" panose="05000000000000000000" pitchFamily="2" charset="2"/>
              <a:buChar char="v"/>
            </a:pPr>
            <a:r>
              <a:rPr lang="nl-BE" sz="3600" dirty="0" smtClean="0">
                <a:solidFill>
                  <a:schemeClr val="bg1"/>
                </a:solidFill>
              </a:rPr>
              <a:t>Voorraden bijhouden en de belastingen noteren </a:t>
            </a:r>
          </a:p>
          <a:p>
            <a:pPr>
              <a:buClr>
                <a:schemeClr val="bg1"/>
              </a:buClr>
              <a:buFont typeface="Wingdings" panose="05000000000000000000" pitchFamily="2" charset="2"/>
              <a:buChar char="v"/>
            </a:pPr>
            <a:r>
              <a:rPr lang="nl-BE" sz="3600" dirty="0" smtClean="0">
                <a:solidFill>
                  <a:schemeClr val="bg1"/>
                </a:solidFill>
              </a:rPr>
              <a:t>Ze gaan naar de markt en proberen het te ruilen tegen andere producten </a:t>
            </a:r>
            <a:endParaRPr lang="nl-BE" sz="3600" dirty="0">
              <a:solidFill>
                <a:schemeClr val="bg1"/>
              </a:solidFill>
            </a:endParaRPr>
          </a:p>
          <a:p>
            <a:pPr>
              <a:buClr>
                <a:schemeClr val="bg1"/>
              </a:buClr>
              <a:buFont typeface="Wingdings" panose="05000000000000000000" pitchFamily="2" charset="2"/>
              <a:buChar char="v"/>
            </a:pPr>
            <a:r>
              <a:rPr lang="nl-BE" sz="3600" dirty="0" smtClean="0">
                <a:solidFill>
                  <a:schemeClr val="bg1"/>
                </a:solidFill>
              </a:rPr>
              <a:t>Boer, visser, farao, portier, schrijver, belastingcontroleur, soldaat, handelaar, … </a:t>
            </a:r>
          </a:p>
        </p:txBody>
      </p:sp>
    </p:spTree>
    <p:extLst>
      <p:ext uri="{BB962C8B-B14F-4D97-AF65-F5344CB8AC3E}">
        <p14:creationId xmlns:p14="http://schemas.microsoft.com/office/powerpoint/2010/main" val="1908027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Wat kunnen we besluiten? </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a:bodyPr>
          <a:lstStyle/>
          <a:p>
            <a:pPr>
              <a:buClr>
                <a:schemeClr val="bg1"/>
              </a:buClr>
              <a:buFont typeface="Wingdings" panose="05000000000000000000" pitchFamily="2" charset="2"/>
              <a:buChar char="v"/>
            </a:pPr>
            <a:r>
              <a:rPr lang="nl-BE" sz="3200" dirty="0" smtClean="0">
                <a:solidFill>
                  <a:schemeClr val="bg1"/>
                </a:solidFill>
              </a:rPr>
              <a:t>De economie van de Egyptenaren noemen we een</a:t>
            </a:r>
          </a:p>
          <a:p>
            <a:pPr>
              <a:buClr>
                <a:schemeClr val="bg1"/>
              </a:buClr>
              <a:buFont typeface="Wingdings" panose="05000000000000000000" pitchFamily="2" charset="2"/>
              <a:buChar char="v"/>
            </a:pPr>
            <a:endParaRPr lang="nl-BE" sz="3200" dirty="0">
              <a:solidFill>
                <a:schemeClr val="bg1"/>
              </a:solidFill>
            </a:endParaRPr>
          </a:p>
          <a:p>
            <a:pPr>
              <a:buClr>
                <a:schemeClr val="bg1"/>
              </a:buClr>
              <a:buFont typeface="Wingdings" panose="05000000000000000000" pitchFamily="2" charset="2"/>
              <a:buChar char="v"/>
            </a:pPr>
            <a:r>
              <a:rPr lang="nl-BE" sz="3200" dirty="0" smtClean="0">
                <a:solidFill>
                  <a:schemeClr val="bg1"/>
                </a:solidFill>
              </a:rPr>
              <a:t>De tempel stond centraal voor:</a:t>
            </a:r>
          </a:p>
          <a:p>
            <a:pPr>
              <a:buClr>
                <a:schemeClr val="bg1"/>
              </a:buClr>
              <a:buFont typeface="Wingdings" panose="05000000000000000000" pitchFamily="2" charset="2"/>
              <a:buChar char="v"/>
            </a:pPr>
            <a:endParaRPr lang="nl-BE" sz="3200" dirty="0">
              <a:solidFill>
                <a:schemeClr val="bg1"/>
              </a:solidFill>
            </a:endParaRPr>
          </a:p>
          <a:p>
            <a:pPr>
              <a:buClr>
                <a:schemeClr val="bg1"/>
              </a:buClr>
              <a:buFont typeface="Wingdings" panose="05000000000000000000" pitchFamily="2" charset="2"/>
              <a:buChar char="v"/>
            </a:pPr>
            <a:r>
              <a:rPr lang="nl-BE" sz="3200" b="1" dirty="0" smtClean="0">
                <a:solidFill>
                  <a:srgbClr val="FFC000"/>
                </a:solidFill>
              </a:rPr>
              <a:t>Het innen van belastingen </a:t>
            </a:r>
          </a:p>
          <a:p>
            <a:pPr>
              <a:buClr>
                <a:schemeClr val="bg1"/>
              </a:buClr>
              <a:buFont typeface="Wingdings" panose="05000000000000000000" pitchFamily="2" charset="2"/>
              <a:buChar char="v"/>
            </a:pPr>
            <a:r>
              <a:rPr lang="nl-BE" sz="3200" b="1" dirty="0" smtClean="0">
                <a:solidFill>
                  <a:srgbClr val="FFC000"/>
                </a:solidFill>
              </a:rPr>
              <a:t>Het aanleggen van graanvoorraden voor mogelijke overstromingen of hongersnoden</a:t>
            </a:r>
          </a:p>
          <a:p>
            <a:pPr>
              <a:buClr>
                <a:schemeClr val="bg1"/>
              </a:buClr>
              <a:buFont typeface="Wingdings" panose="05000000000000000000" pitchFamily="2" charset="2"/>
              <a:buChar char="v"/>
            </a:pPr>
            <a:r>
              <a:rPr lang="nl-BE" sz="3200" b="1" dirty="0" smtClean="0">
                <a:solidFill>
                  <a:srgbClr val="FFC000"/>
                </a:solidFill>
              </a:rPr>
              <a:t>Het vergoeden van ambtenare</a:t>
            </a:r>
            <a:r>
              <a:rPr lang="nl-BE" sz="2800" b="1" dirty="0">
                <a:solidFill>
                  <a:srgbClr val="FFC000"/>
                </a:solidFill>
              </a:rPr>
              <a:t>n</a:t>
            </a:r>
            <a:endParaRPr lang="nl-BE" sz="2800" b="1" dirty="0" smtClean="0">
              <a:solidFill>
                <a:srgbClr val="FFC000"/>
              </a:solidFill>
            </a:endParaRPr>
          </a:p>
          <a:p>
            <a:pPr>
              <a:buClr>
                <a:schemeClr val="bg1"/>
              </a:buClr>
              <a:buFont typeface="Wingdings" panose="05000000000000000000" pitchFamily="2" charset="2"/>
              <a:buChar char="v"/>
            </a:pPr>
            <a:endParaRPr lang="nl-BE" sz="3200" dirty="0">
              <a:solidFill>
                <a:schemeClr val="bg1"/>
              </a:solidFill>
            </a:endParaRPr>
          </a:p>
          <a:p>
            <a:pPr>
              <a:buClr>
                <a:schemeClr val="bg1"/>
              </a:buClr>
              <a:buFont typeface="Wingdings" panose="05000000000000000000" pitchFamily="2" charset="2"/>
              <a:buChar char="v"/>
            </a:pPr>
            <a:endParaRPr lang="nl-BE" sz="3200" dirty="0" smtClean="0">
              <a:solidFill>
                <a:schemeClr val="bg1"/>
              </a:solidFill>
            </a:endParaRPr>
          </a:p>
        </p:txBody>
      </p:sp>
      <p:sp>
        <p:nvSpPr>
          <p:cNvPr id="4" name="Tekstvak 3"/>
          <p:cNvSpPr txBox="1"/>
          <p:nvPr/>
        </p:nvSpPr>
        <p:spPr>
          <a:xfrm>
            <a:off x="6873240" y="2616220"/>
            <a:ext cx="5836920" cy="523220"/>
          </a:xfrm>
          <a:prstGeom prst="rect">
            <a:avLst/>
          </a:prstGeom>
          <a:noFill/>
        </p:spPr>
        <p:txBody>
          <a:bodyPr wrap="square" rtlCol="0">
            <a:spAutoFit/>
          </a:bodyPr>
          <a:lstStyle/>
          <a:p>
            <a:r>
              <a:rPr lang="nl-BE" sz="2800" b="1" dirty="0" smtClean="0">
                <a:solidFill>
                  <a:srgbClr val="FFC000"/>
                </a:solidFill>
              </a:rPr>
              <a:t>TEMPELECONOMIE</a:t>
            </a:r>
            <a:endParaRPr lang="nl-BE" sz="2800" b="1" dirty="0">
              <a:solidFill>
                <a:srgbClr val="FFC000"/>
              </a:solidFill>
            </a:endParaRPr>
          </a:p>
        </p:txBody>
      </p:sp>
    </p:spTree>
    <p:extLst>
      <p:ext uri="{BB962C8B-B14F-4D97-AF65-F5344CB8AC3E}">
        <p14:creationId xmlns:p14="http://schemas.microsoft.com/office/powerpoint/2010/main" val="157279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Opdracht </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a:bodyPr>
          <a:lstStyle/>
          <a:p>
            <a:pPr>
              <a:buClr>
                <a:schemeClr val="bg1"/>
              </a:buClr>
              <a:buFont typeface="Wingdings" panose="05000000000000000000" pitchFamily="2" charset="2"/>
              <a:buChar char="v"/>
            </a:pPr>
            <a:endParaRPr lang="nl-BE" sz="3200" dirty="0">
              <a:solidFill>
                <a:schemeClr val="bg1"/>
              </a:solidFill>
            </a:endParaRPr>
          </a:p>
          <a:p>
            <a:pPr>
              <a:buClr>
                <a:schemeClr val="bg1"/>
              </a:buClr>
              <a:buFont typeface="Wingdings" panose="05000000000000000000" pitchFamily="2" charset="2"/>
              <a:buChar char="v"/>
            </a:pPr>
            <a:endParaRPr lang="nl-BE" sz="3200" dirty="0" smtClean="0">
              <a:solidFill>
                <a:schemeClr val="bg1"/>
              </a:solidFill>
            </a:endParaRPr>
          </a:p>
        </p:txBody>
      </p:sp>
      <p:sp>
        <p:nvSpPr>
          <p:cNvPr id="5" name="Tekstvak 4"/>
          <p:cNvSpPr txBox="1"/>
          <p:nvPr/>
        </p:nvSpPr>
        <p:spPr>
          <a:xfrm>
            <a:off x="472440" y="2103120"/>
            <a:ext cx="10744200" cy="2062103"/>
          </a:xfrm>
          <a:prstGeom prst="rect">
            <a:avLst/>
          </a:prstGeom>
          <a:noFill/>
        </p:spPr>
        <p:txBody>
          <a:bodyPr wrap="square" rtlCol="0">
            <a:spAutoFit/>
          </a:bodyPr>
          <a:lstStyle/>
          <a:p>
            <a:r>
              <a:rPr lang="nl-BE" sz="3200" dirty="0" smtClean="0">
                <a:solidFill>
                  <a:schemeClr val="bg1"/>
                </a:solidFill>
              </a:rPr>
              <a:t>Ook andere beroepen beoefenen (handelaar, visser, schrijver, portier, … </a:t>
            </a:r>
          </a:p>
          <a:p>
            <a:endParaRPr lang="nl-BE" sz="3200" dirty="0">
              <a:solidFill>
                <a:schemeClr val="bg1"/>
              </a:solidFill>
            </a:endParaRPr>
          </a:p>
          <a:p>
            <a:r>
              <a:rPr lang="nl-BE" sz="3200" dirty="0" smtClean="0">
                <a:solidFill>
                  <a:schemeClr val="bg1"/>
                </a:solidFill>
              </a:rPr>
              <a:t>Vul het schema van oorzaak en gevolg aan </a:t>
            </a:r>
            <a:endParaRPr lang="nl-BE" sz="3200" dirty="0">
              <a:solidFill>
                <a:schemeClr val="bg1"/>
              </a:solidFill>
            </a:endParaRPr>
          </a:p>
        </p:txBody>
      </p:sp>
    </p:spTree>
    <p:extLst>
      <p:ext uri="{BB962C8B-B14F-4D97-AF65-F5344CB8AC3E}">
        <p14:creationId xmlns:p14="http://schemas.microsoft.com/office/powerpoint/2010/main" val="3156963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BEROEPENSPEL</a:t>
            </a:r>
            <a:endParaRPr lang="nl-BE" sz="3600" dirty="0"/>
          </a:p>
        </p:txBody>
      </p:sp>
      <p:sp>
        <p:nvSpPr>
          <p:cNvPr id="3" name="Tijdelijke aanduiding voor inhoud 2"/>
          <p:cNvSpPr>
            <a:spLocks noGrp="1"/>
          </p:cNvSpPr>
          <p:nvPr>
            <p:ph idx="1"/>
          </p:nvPr>
        </p:nvSpPr>
        <p:spPr>
          <a:xfrm>
            <a:off x="228600" y="1844040"/>
            <a:ext cx="11597640" cy="5013960"/>
          </a:xfrm>
        </p:spPr>
        <p:txBody>
          <a:bodyPr>
            <a:normAutofit/>
          </a:bodyPr>
          <a:lstStyle/>
          <a:p>
            <a:pPr>
              <a:buClr>
                <a:schemeClr val="bg1"/>
              </a:buClr>
              <a:buFont typeface="Wingdings" panose="05000000000000000000" pitchFamily="2" charset="2"/>
              <a:buChar char="v"/>
            </a:pPr>
            <a:endParaRPr lang="nl-BE" sz="3200" dirty="0">
              <a:solidFill>
                <a:schemeClr val="bg1"/>
              </a:solidFill>
            </a:endParaRPr>
          </a:p>
          <a:p>
            <a:pPr>
              <a:buClr>
                <a:schemeClr val="bg1"/>
              </a:buClr>
              <a:buFont typeface="Wingdings" panose="05000000000000000000" pitchFamily="2" charset="2"/>
              <a:buChar char="v"/>
            </a:pPr>
            <a:endParaRPr lang="nl-BE" sz="3200" dirty="0" smtClean="0">
              <a:solidFill>
                <a:schemeClr val="bg1"/>
              </a:solidFill>
            </a:endParaRPr>
          </a:p>
        </p:txBody>
      </p:sp>
      <p:sp>
        <p:nvSpPr>
          <p:cNvPr id="5" name="Tekstvak 4"/>
          <p:cNvSpPr txBox="1"/>
          <p:nvPr/>
        </p:nvSpPr>
        <p:spPr>
          <a:xfrm>
            <a:off x="472440" y="2103120"/>
            <a:ext cx="10744200" cy="4647426"/>
          </a:xfrm>
          <a:prstGeom prst="rect">
            <a:avLst/>
          </a:prstGeom>
          <a:noFill/>
        </p:spPr>
        <p:txBody>
          <a:bodyPr wrap="square" rtlCol="0">
            <a:spAutoFit/>
          </a:bodyPr>
          <a:lstStyle/>
          <a:p>
            <a:r>
              <a:rPr lang="nl-BE" sz="3200" dirty="0" smtClean="0">
                <a:solidFill>
                  <a:schemeClr val="bg1"/>
                </a:solidFill>
              </a:rPr>
              <a:t>Afspraken</a:t>
            </a:r>
          </a:p>
          <a:p>
            <a:endParaRPr lang="nl-BE" sz="3200" dirty="0">
              <a:solidFill>
                <a:schemeClr val="bg1"/>
              </a:solidFill>
            </a:endParaRPr>
          </a:p>
          <a:p>
            <a:pPr marL="342900" indent="-342900">
              <a:buFontTx/>
              <a:buChar char="-"/>
            </a:pPr>
            <a:r>
              <a:rPr lang="nl-BE" sz="3200" dirty="0" smtClean="0">
                <a:solidFill>
                  <a:schemeClr val="bg1"/>
                </a:solidFill>
              </a:rPr>
              <a:t>Speel eerlijk </a:t>
            </a:r>
          </a:p>
          <a:p>
            <a:pPr marL="342900" indent="-342900">
              <a:buFontTx/>
              <a:buChar char="-"/>
            </a:pPr>
            <a:r>
              <a:rPr lang="nl-BE" sz="3200" dirty="0" smtClean="0">
                <a:solidFill>
                  <a:schemeClr val="bg1"/>
                </a:solidFill>
              </a:rPr>
              <a:t>Draag zorg voor het materiaal</a:t>
            </a:r>
          </a:p>
          <a:p>
            <a:pPr marL="342900" indent="-342900">
              <a:buFontTx/>
              <a:buChar char="-"/>
            </a:pPr>
            <a:r>
              <a:rPr lang="nl-BE" sz="3200" dirty="0" smtClean="0">
                <a:solidFill>
                  <a:schemeClr val="bg1"/>
                </a:solidFill>
              </a:rPr>
              <a:t>Hou het rustig</a:t>
            </a:r>
          </a:p>
          <a:p>
            <a:pPr marL="342900" indent="-342900">
              <a:buFontTx/>
              <a:buChar char="-"/>
            </a:pPr>
            <a:r>
              <a:rPr lang="nl-BE" sz="3200" dirty="0" smtClean="0">
                <a:solidFill>
                  <a:schemeClr val="bg1"/>
                </a:solidFill>
              </a:rPr>
              <a:t>Let op de tijd</a:t>
            </a:r>
          </a:p>
          <a:p>
            <a:pPr marL="342900" indent="-342900">
              <a:buFontTx/>
              <a:buChar char="-"/>
            </a:pPr>
            <a:r>
              <a:rPr lang="nl-BE" sz="3200" dirty="0" smtClean="0">
                <a:solidFill>
                  <a:schemeClr val="bg1"/>
                </a:solidFill>
              </a:rPr>
              <a:t>Werk ordelijk </a:t>
            </a:r>
          </a:p>
          <a:p>
            <a:endParaRPr lang="nl-BE" sz="2400" dirty="0">
              <a:solidFill>
                <a:schemeClr val="bg1"/>
              </a:solidFill>
            </a:endParaRPr>
          </a:p>
          <a:p>
            <a:endParaRPr lang="nl-BE" sz="2400" dirty="0" smtClean="0">
              <a:solidFill>
                <a:schemeClr val="bg1"/>
              </a:solidFill>
            </a:endParaRPr>
          </a:p>
          <a:p>
            <a:endParaRPr lang="nl-BE" sz="2400" dirty="0">
              <a:solidFill>
                <a:schemeClr val="bg1"/>
              </a:solidFill>
            </a:endParaRPr>
          </a:p>
        </p:txBody>
      </p:sp>
    </p:spTree>
    <p:extLst>
      <p:ext uri="{BB962C8B-B14F-4D97-AF65-F5344CB8AC3E}">
        <p14:creationId xmlns:p14="http://schemas.microsoft.com/office/powerpoint/2010/main" val="661063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Boeren </a:t>
            </a:r>
            <a:endParaRPr lang="nl-BE" sz="3600" dirty="0"/>
          </a:p>
        </p:txBody>
      </p:sp>
      <p:sp>
        <p:nvSpPr>
          <p:cNvPr id="4" name="Tijdelijke aanduiding voor inhoud 3"/>
          <p:cNvSpPr>
            <a:spLocks noGrp="1"/>
          </p:cNvSpPr>
          <p:nvPr>
            <p:ph idx="1"/>
          </p:nvPr>
        </p:nvSpPr>
        <p:spPr>
          <a:xfrm>
            <a:off x="6758940" y="2403991"/>
            <a:ext cx="6190488" cy="3336036"/>
          </a:xfrm>
        </p:spPr>
        <p:txBody>
          <a:bodyPr/>
          <a:lstStyle/>
          <a:p>
            <a:pPr>
              <a:buClr>
                <a:schemeClr val="tx1"/>
              </a:buClr>
              <a:buFont typeface="Wingdings" panose="05000000000000000000" pitchFamily="2" charset="2"/>
              <a:buChar char="v"/>
            </a:pPr>
            <a:r>
              <a:rPr lang="nl-BE" sz="3200" dirty="0" smtClean="0"/>
              <a:t>Overstroming: helpen</a:t>
            </a:r>
          </a:p>
          <a:p>
            <a:pPr>
              <a:buClr>
                <a:schemeClr val="tx1"/>
              </a:buClr>
              <a:buFont typeface="Wingdings" panose="05000000000000000000" pitchFamily="2" charset="2"/>
              <a:buChar char="v"/>
            </a:pPr>
            <a:r>
              <a:rPr lang="nl-BE" sz="3200" dirty="0" smtClean="0"/>
              <a:t>Afhankelijk van de rivier</a:t>
            </a:r>
          </a:p>
          <a:p>
            <a:pPr marL="0" indent="0">
              <a:buNone/>
            </a:pPr>
            <a:endParaRPr lang="nl-BE" dirty="0"/>
          </a:p>
        </p:txBody>
      </p:sp>
      <p:pic>
        <p:nvPicPr>
          <p:cNvPr id="6" name="Afbeelding 5"/>
          <p:cNvPicPr>
            <a:picLocks noChangeAspect="1"/>
          </p:cNvPicPr>
          <p:nvPr/>
        </p:nvPicPr>
        <p:blipFill>
          <a:blip r:embed="rId2"/>
          <a:stretch>
            <a:fillRect/>
          </a:stretch>
        </p:blipFill>
        <p:spPr>
          <a:xfrm>
            <a:off x="409575" y="1951672"/>
            <a:ext cx="5968246" cy="3788355"/>
          </a:xfrm>
          <a:prstGeom prst="rect">
            <a:avLst/>
          </a:prstGeom>
        </p:spPr>
      </p:pic>
    </p:spTree>
    <p:extLst>
      <p:ext uri="{BB962C8B-B14F-4D97-AF65-F5344CB8AC3E}">
        <p14:creationId xmlns:p14="http://schemas.microsoft.com/office/powerpoint/2010/main" val="3909715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Schrijvers </a:t>
            </a:r>
            <a:endParaRPr lang="nl-BE" sz="3600" dirty="0"/>
          </a:p>
        </p:txBody>
      </p:sp>
      <p:sp>
        <p:nvSpPr>
          <p:cNvPr id="4" name="Tijdelijke aanduiding voor inhoud 3"/>
          <p:cNvSpPr>
            <a:spLocks noGrp="1"/>
          </p:cNvSpPr>
          <p:nvPr>
            <p:ph idx="1"/>
          </p:nvPr>
        </p:nvSpPr>
        <p:spPr>
          <a:xfrm>
            <a:off x="5181600" y="1880234"/>
            <a:ext cx="7767828" cy="4871085"/>
          </a:xfrm>
        </p:spPr>
        <p:txBody>
          <a:bodyPr>
            <a:noAutofit/>
          </a:bodyPr>
          <a:lstStyle/>
          <a:p>
            <a:pPr>
              <a:buClrTx/>
              <a:buFont typeface="Wingdings" panose="05000000000000000000" pitchFamily="2" charset="2"/>
              <a:buChar char="v"/>
            </a:pPr>
            <a:r>
              <a:rPr lang="nl-BE" sz="2800" dirty="0" smtClean="0"/>
              <a:t>Waren de enigen die konden schrijven/lezen</a:t>
            </a:r>
          </a:p>
          <a:p>
            <a:pPr>
              <a:buClrTx/>
              <a:buFont typeface="Wingdings" panose="05000000000000000000" pitchFamily="2" charset="2"/>
              <a:buChar char="v"/>
            </a:pPr>
            <a:r>
              <a:rPr lang="nl-BE" sz="2800" dirty="0" smtClean="0"/>
              <a:t>Hiërogliefen </a:t>
            </a:r>
          </a:p>
          <a:p>
            <a:pPr>
              <a:buClrTx/>
              <a:buFont typeface="Wingdings" panose="05000000000000000000" pitchFamily="2" charset="2"/>
              <a:buChar char="v"/>
            </a:pPr>
            <a:r>
              <a:rPr lang="nl-BE" sz="2800" dirty="0" smtClean="0"/>
              <a:t>Regeringsverslagen </a:t>
            </a:r>
          </a:p>
          <a:p>
            <a:pPr>
              <a:buClrTx/>
              <a:buFont typeface="Wingdings" panose="05000000000000000000" pitchFamily="2" charset="2"/>
              <a:buChar char="v"/>
            </a:pPr>
            <a:r>
              <a:rPr lang="nl-BE" sz="2800" dirty="0" smtClean="0"/>
              <a:t>Briefwisseling farao</a:t>
            </a:r>
          </a:p>
          <a:p>
            <a:pPr>
              <a:buClrTx/>
              <a:buFont typeface="Wingdings" panose="05000000000000000000" pitchFamily="2" charset="2"/>
              <a:buChar char="v"/>
            </a:pPr>
            <a:r>
              <a:rPr lang="nl-BE" sz="2800" dirty="0" smtClean="0"/>
              <a:t>Registratie vee en gewassen </a:t>
            </a:r>
          </a:p>
          <a:p>
            <a:pPr>
              <a:buClrTx/>
              <a:buFont typeface="Wingdings" panose="05000000000000000000" pitchFamily="2" charset="2"/>
              <a:buChar char="v"/>
            </a:pPr>
            <a:r>
              <a:rPr lang="nl-BE" sz="2800" dirty="0" smtClean="0"/>
              <a:t>Berekenen lonen, belastingen</a:t>
            </a:r>
          </a:p>
          <a:p>
            <a:pPr>
              <a:buClrTx/>
              <a:buFont typeface="Wingdings" panose="05000000000000000000" pitchFamily="2" charset="2"/>
              <a:buChar char="v"/>
            </a:pPr>
            <a:r>
              <a:rPr lang="nl-BE" sz="2800" dirty="0" smtClean="0"/>
              <a:t>Tempelvoorraden bijhouden</a:t>
            </a:r>
          </a:p>
          <a:p>
            <a:pPr>
              <a:buClrTx/>
              <a:buFont typeface="Wingdings" panose="05000000000000000000" pitchFamily="2" charset="2"/>
              <a:buChar char="v"/>
            </a:pPr>
            <a:r>
              <a:rPr lang="nl-BE" sz="2800" dirty="0" smtClean="0"/>
              <a:t>…….</a:t>
            </a:r>
          </a:p>
        </p:txBody>
      </p:sp>
      <p:pic>
        <p:nvPicPr>
          <p:cNvPr id="3" name="Afbeelding 2"/>
          <p:cNvPicPr>
            <a:picLocks noChangeAspect="1"/>
          </p:cNvPicPr>
          <p:nvPr/>
        </p:nvPicPr>
        <p:blipFill>
          <a:blip r:embed="rId2"/>
          <a:stretch>
            <a:fillRect/>
          </a:stretch>
        </p:blipFill>
        <p:spPr>
          <a:xfrm>
            <a:off x="609600" y="1880235"/>
            <a:ext cx="3992880" cy="4645562"/>
          </a:xfrm>
          <a:prstGeom prst="rect">
            <a:avLst/>
          </a:prstGeom>
        </p:spPr>
      </p:pic>
    </p:spTree>
    <p:extLst>
      <p:ext uri="{BB962C8B-B14F-4D97-AF65-F5344CB8AC3E}">
        <p14:creationId xmlns:p14="http://schemas.microsoft.com/office/powerpoint/2010/main" val="405750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Soldaten  </a:t>
            </a:r>
            <a:endParaRPr lang="nl-BE" sz="3600" dirty="0"/>
          </a:p>
        </p:txBody>
      </p:sp>
      <p:sp>
        <p:nvSpPr>
          <p:cNvPr id="4" name="Tijdelijke aanduiding voor inhoud 3"/>
          <p:cNvSpPr>
            <a:spLocks noGrp="1"/>
          </p:cNvSpPr>
          <p:nvPr>
            <p:ph idx="1"/>
          </p:nvPr>
        </p:nvSpPr>
        <p:spPr>
          <a:xfrm>
            <a:off x="5181600" y="1880234"/>
            <a:ext cx="7767828" cy="4871085"/>
          </a:xfrm>
        </p:spPr>
        <p:txBody>
          <a:bodyPr>
            <a:noAutofit/>
          </a:bodyPr>
          <a:lstStyle/>
          <a:p>
            <a:pPr>
              <a:buClrTx/>
              <a:buFont typeface="Wingdings" panose="05000000000000000000" pitchFamily="2" charset="2"/>
              <a:buChar char="v"/>
            </a:pPr>
            <a:r>
              <a:rPr lang="nl-BE" sz="3200" dirty="0" smtClean="0"/>
              <a:t>Huurlingen</a:t>
            </a:r>
          </a:p>
          <a:p>
            <a:pPr>
              <a:buClrTx/>
              <a:buFont typeface="Wingdings" panose="05000000000000000000" pitchFamily="2" charset="2"/>
              <a:buChar char="v"/>
            </a:pPr>
            <a:r>
              <a:rPr lang="nl-BE" sz="3200" dirty="0" smtClean="0"/>
              <a:t>Speren, knotsen, bijlen, schilden</a:t>
            </a:r>
          </a:p>
          <a:p>
            <a:pPr>
              <a:buClrTx/>
              <a:buFont typeface="Wingdings" panose="05000000000000000000" pitchFamily="2" charset="2"/>
              <a:buChar char="v"/>
            </a:pPr>
            <a:r>
              <a:rPr lang="nl-BE" sz="3200" dirty="0" smtClean="0"/>
              <a:t>Strijdwagens </a:t>
            </a:r>
          </a:p>
          <a:p>
            <a:pPr>
              <a:buClrTx/>
              <a:buFont typeface="Wingdings" panose="05000000000000000000" pitchFamily="2" charset="2"/>
              <a:buChar char="v"/>
            </a:pPr>
            <a:r>
              <a:rPr lang="nl-BE" sz="3200" dirty="0" smtClean="0"/>
              <a:t>Nubische boogschutters</a:t>
            </a:r>
          </a:p>
          <a:p>
            <a:pPr>
              <a:buClrTx/>
              <a:buFont typeface="Wingdings" panose="05000000000000000000" pitchFamily="2" charset="2"/>
              <a:buChar char="v"/>
            </a:pPr>
            <a:r>
              <a:rPr lang="nl-BE" sz="3200" dirty="0" smtClean="0"/>
              <a:t>Handelaars beschermen </a:t>
            </a:r>
          </a:p>
        </p:txBody>
      </p:sp>
      <p:pic>
        <p:nvPicPr>
          <p:cNvPr id="5" name="Afbeelding 4"/>
          <p:cNvPicPr>
            <a:picLocks noChangeAspect="1"/>
          </p:cNvPicPr>
          <p:nvPr/>
        </p:nvPicPr>
        <p:blipFill>
          <a:blip r:embed="rId2"/>
          <a:stretch>
            <a:fillRect/>
          </a:stretch>
        </p:blipFill>
        <p:spPr>
          <a:xfrm>
            <a:off x="204216" y="2103120"/>
            <a:ext cx="4724400" cy="3779520"/>
          </a:xfrm>
          <a:prstGeom prst="rect">
            <a:avLst/>
          </a:prstGeom>
        </p:spPr>
      </p:pic>
    </p:spTree>
    <p:extLst>
      <p:ext uri="{BB962C8B-B14F-4D97-AF65-F5344CB8AC3E}">
        <p14:creationId xmlns:p14="http://schemas.microsoft.com/office/powerpoint/2010/main" val="2042147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20040" y="431292"/>
            <a:ext cx="11551920" cy="1188720"/>
          </a:xfrm>
        </p:spPr>
        <p:txBody>
          <a:bodyPr>
            <a:normAutofit/>
          </a:bodyPr>
          <a:lstStyle/>
          <a:p>
            <a:r>
              <a:rPr lang="nl-BE" sz="4400" dirty="0" smtClean="0"/>
              <a:t>Loflied</a:t>
            </a:r>
            <a:endParaRPr lang="nl-BE" sz="4400" dirty="0"/>
          </a:p>
        </p:txBody>
      </p:sp>
      <p:sp>
        <p:nvSpPr>
          <p:cNvPr id="3" name="Tijdelijke aanduiding voor inhoud 2"/>
          <p:cNvSpPr>
            <a:spLocks noGrp="1"/>
          </p:cNvSpPr>
          <p:nvPr>
            <p:ph idx="1"/>
          </p:nvPr>
        </p:nvSpPr>
        <p:spPr>
          <a:xfrm>
            <a:off x="563880" y="1859280"/>
            <a:ext cx="10652760" cy="4465320"/>
          </a:xfrm>
        </p:spPr>
        <p:txBody>
          <a:bodyPr>
            <a:normAutofit/>
          </a:bodyPr>
          <a:lstStyle/>
          <a:p>
            <a:r>
              <a:rPr lang="nl-BE" sz="3200" dirty="0"/>
              <a:t>“Welkom, jij die Egypte levend maakt! Jij die de woestijn komt lessen. Wanneer het water van de Nijl te laat stijgt, raakt iedereen in de miserie.  We begroeten hem als een koning wanneer hij terugkomt in het seizoen van hoge waterstand en Opper- en Neder-Egypte vult. Wanneer het water stijgt, offeren we runderen, Nijl, ontplooi je, jij die mensen en dieren doet leven door hen landerijen als geschenk te geven</a:t>
            </a:r>
            <a:r>
              <a:rPr lang="nl-BE" sz="3200" dirty="0" smtClean="0"/>
              <a:t>.”</a:t>
            </a:r>
          </a:p>
          <a:p>
            <a:r>
              <a:rPr lang="nl-BE" sz="2400" dirty="0"/>
              <a:t/>
            </a:r>
            <a:br>
              <a:rPr lang="nl-BE" sz="2400" dirty="0"/>
            </a:br>
            <a:r>
              <a:rPr lang="nl-BE" sz="2400" dirty="0" smtClean="0"/>
              <a:t>2200 v.C.</a:t>
            </a:r>
            <a:endParaRPr lang="nl-BE" sz="2400" dirty="0"/>
          </a:p>
          <a:p>
            <a:endParaRPr lang="nl-BE" dirty="0"/>
          </a:p>
        </p:txBody>
      </p:sp>
    </p:spTree>
    <p:extLst>
      <p:ext uri="{BB962C8B-B14F-4D97-AF65-F5344CB8AC3E}">
        <p14:creationId xmlns:p14="http://schemas.microsoft.com/office/powerpoint/2010/main" val="723737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HANDELAARS </a:t>
            </a:r>
            <a:endParaRPr lang="nl-BE" sz="3600" dirty="0"/>
          </a:p>
        </p:txBody>
      </p:sp>
      <p:sp>
        <p:nvSpPr>
          <p:cNvPr id="4" name="Tijdelijke aanduiding voor inhoud 3"/>
          <p:cNvSpPr>
            <a:spLocks noGrp="1"/>
          </p:cNvSpPr>
          <p:nvPr>
            <p:ph idx="1"/>
          </p:nvPr>
        </p:nvSpPr>
        <p:spPr>
          <a:xfrm>
            <a:off x="5181600" y="1880234"/>
            <a:ext cx="7767828" cy="4871085"/>
          </a:xfrm>
        </p:spPr>
        <p:txBody>
          <a:bodyPr>
            <a:noAutofit/>
          </a:bodyPr>
          <a:lstStyle/>
          <a:p>
            <a:pPr>
              <a:buClrTx/>
              <a:buFont typeface="Wingdings" panose="05000000000000000000" pitchFamily="2" charset="2"/>
              <a:buChar char="v"/>
            </a:pPr>
            <a:r>
              <a:rPr lang="nl-BE" sz="3200" dirty="0" smtClean="0"/>
              <a:t>Ruilhandel</a:t>
            </a:r>
          </a:p>
          <a:p>
            <a:pPr>
              <a:buClrTx/>
              <a:buFont typeface="Wingdings" panose="05000000000000000000" pitchFamily="2" charset="2"/>
              <a:buChar char="v"/>
            </a:pPr>
            <a:r>
              <a:rPr lang="nl-BE" sz="3200" dirty="0" smtClean="0"/>
              <a:t>Importeren </a:t>
            </a:r>
          </a:p>
        </p:txBody>
      </p:sp>
      <p:pic>
        <p:nvPicPr>
          <p:cNvPr id="3" name="Afbeelding 2"/>
          <p:cNvPicPr>
            <a:picLocks noChangeAspect="1"/>
          </p:cNvPicPr>
          <p:nvPr/>
        </p:nvPicPr>
        <p:blipFill>
          <a:blip r:embed="rId2"/>
          <a:stretch>
            <a:fillRect/>
          </a:stretch>
        </p:blipFill>
        <p:spPr>
          <a:xfrm>
            <a:off x="118110" y="2000250"/>
            <a:ext cx="4923282" cy="3516630"/>
          </a:xfrm>
          <a:prstGeom prst="rect">
            <a:avLst/>
          </a:prstGeom>
        </p:spPr>
      </p:pic>
    </p:spTree>
    <p:extLst>
      <p:ext uri="{BB962C8B-B14F-4D97-AF65-F5344CB8AC3E}">
        <p14:creationId xmlns:p14="http://schemas.microsoft.com/office/powerpoint/2010/main" val="31855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SLAVEN </a:t>
            </a:r>
            <a:endParaRPr lang="nl-BE" sz="3600" dirty="0"/>
          </a:p>
        </p:txBody>
      </p:sp>
      <p:sp>
        <p:nvSpPr>
          <p:cNvPr id="4" name="Tijdelijke aanduiding voor inhoud 3"/>
          <p:cNvSpPr>
            <a:spLocks noGrp="1"/>
          </p:cNvSpPr>
          <p:nvPr>
            <p:ph idx="1"/>
          </p:nvPr>
        </p:nvSpPr>
        <p:spPr>
          <a:xfrm>
            <a:off x="5181600" y="1880234"/>
            <a:ext cx="7767828" cy="4871085"/>
          </a:xfrm>
        </p:spPr>
        <p:txBody>
          <a:bodyPr>
            <a:noAutofit/>
          </a:bodyPr>
          <a:lstStyle/>
          <a:p>
            <a:pPr>
              <a:buClrTx/>
              <a:buFont typeface="Wingdings" panose="05000000000000000000" pitchFamily="2" charset="2"/>
              <a:buChar char="v"/>
            </a:pPr>
            <a:r>
              <a:rPr lang="nl-BE" sz="3200" dirty="0" smtClean="0"/>
              <a:t>Krijgsgevangenen </a:t>
            </a:r>
          </a:p>
          <a:p>
            <a:pPr>
              <a:buClrTx/>
              <a:buFont typeface="Wingdings" panose="05000000000000000000" pitchFamily="2" charset="2"/>
              <a:buChar char="v"/>
            </a:pPr>
            <a:r>
              <a:rPr lang="nl-BE" sz="3200" dirty="0" smtClean="0"/>
              <a:t>Helpen boeren </a:t>
            </a:r>
          </a:p>
          <a:p>
            <a:pPr>
              <a:buClrTx/>
              <a:buFont typeface="Wingdings" panose="05000000000000000000" pitchFamily="2" charset="2"/>
              <a:buChar char="v"/>
            </a:pPr>
            <a:r>
              <a:rPr lang="nl-BE" sz="3200" dirty="0" smtClean="0"/>
              <a:t>Bouwwerken </a:t>
            </a:r>
          </a:p>
          <a:p>
            <a:pPr>
              <a:buClrTx/>
              <a:buFont typeface="Wingdings" panose="05000000000000000000" pitchFamily="2" charset="2"/>
              <a:buChar char="v"/>
            </a:pPr>
            <a:r>
              <a:rPr lang="nl-BE" sz="3200" dirty="0" smtClean="0"/>
              <a:t>Mijnen</a:t>
            </a:r>
          </a:p>
        </p:txBody>
      </p:sp>
      <p:pic>
        <p:nvPicPr>
          <p:cNvPr id="5" name="Afbeelding 4"/>
          <p:cNvPicPr>
            <a:picLocks noChangeAspect="1"/>
          </p:cNvPicPr>
          <p:nvPr/>
        </p:nvPicPr>
        <p:blipFill>
          <a:blip r:embed="rId2"/>
          <a:stretch>
            <a:fillRect/>
          </a:stretch>
        </p:blipFill>
        <p:spPr>
          <a:xfrm>
            <a:off x="675502" y="4564377"/>
            <a:ext cx="5908178" cy="2186942"/>
          </a:xfrm>
          <a:prstGeom prst="rect">
            <a:avLst/>
          </a:prstGeom>
        </p:spPr>
      </p:pic>
    </p:spTree>
    <p:extLst>
      <p:ext uri="{BB962C8B-B14F-4D97-AF65-F5344CB8AC3E}">
        <p14:creationId xmlns:p14="http://schemas.microsoft.com/office/powerpoint/2010/main" val="183956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PRIESTERS </a:t>
            </a:r>
            <a:endParaRPr lang="nl-BE" sz="3600" dirty="0"/>
          </a:p>
        </p:txBody>
      </p:sp>
      <p:sp>
        <p:nvSpPr>
          <p:cNvPr id="4" name="Tijdelijke aanduiding voor inhoud 3"/>
          <p:cNvSpPr>
            <a:spLocks noGrp="1"/>
          </p:cNvSpPr>
          <p:nvPr>
            <p:ph idx="1"/>
          </p:nvPr>
        </p:nvSpPr>
        <p:spPr>
          <a:xfrm>
            <a:off x="5181600" y="1880234"/>
            <a:ext cx="7767828" cy="4871085"/>
          </a:xfrm>
        </p:spPr>
        <p:txBody>
          <a:bodyPr>
            <a:noAutofit/>
          </a:bodyPr>
          <a:lstStyle/>
          <a:p>
            <a:pPr>
              <a:buClrTx/>
              <a:buFont typeface="Wingdings" panose="05000000000000000000" pitchFamily="2" charset="2"/>
              <a:buChar char="v"/>
            </a:pPr>
            <a:r>
              <a:rPr lang="nl-BE" sz="3200" dirty="0" smtClean="0"/>
              <a:t>In dienst van de tempel </a:t>
            </a:r>
          </a:p>
          <a:p>
            <a:pPr>
              <a:buClrTx/>
              <a:buFont typeface="Wingdings" panose="05000000000000000000" pitchFamily="2" charset="2"/>
              <a:buChar char="v"/>
            </a:pPr>
            <a:r>
              <a:rPr lang="nl-BE" sz="3200" dirty="0" smtClean="0"/>
              <a:t>Erediensten </a:t>
            </a:r>
          </a:p>
          <a:p>
            <a:pPr>
              <a:buClrTx/>
              <a:buFont typeface="Wingdings" panose="05000000000000000000" pitchFamily="2" charset="2"/>
              <a:buChar char="v"/>
            </a:pPr>
            <a:r>
              <a:rPr lang="nl-BE" sz="3200" dirty="0" err="1" smtClean="0"/>
              <a:t>Nilometer</a:t>
            </a:r>
            <a:endParaRPr lang="nl-BE" sz="3200" dirty="0" smtClean="0"/>
          </a:p>
          <a:p>
            <a:pPr>
              <a:buClrTx/>
              <a:buFont typeface="Wingdings" panose="05000000000000000000" pitchFamily="2" charset="2"/>
              <a:buChar char="v"/>
            </a:pPr>
            <a:r>
              <a:rPr lang="nl-BE" sz="3200" dirty="0" smtClean="0"/>
              <a:t>Elite</a:t>
            </a:r>
          </a:p>
          <a:p>
            <a:pPr>
              <a:buClrTx/>
              <a:buFont typeface="Wingdings" panose="05000000000000000000" pitchFamily="2" charset="2"/>
              <a:buChar char="v"/>
            </a:pPr>
            <a:r>
              <a:rPr lang="nl-BE" sz="3200" dirty="0" smtClean="0"/>
              <a:t>Strenge regels</a:t>
            </a:r>
          </a:p>
          <a:p>
            <a:pPr>
              <a:buClrTx/>
              <a:buFont typeface="Wingdings" panose="05000000000000000000" pitchFamily="2" charset="2"/>
              <a:buChar char="v"/>
            </a:pPr>
            <a:r>
              <a:rPr lang="nl-BE" sz="3200" dirty="0" smtClean="0"/>
              <a:t>Beheren van voorraden </a:t>
            </a:r>
          </a:p>
        </p:txBody>
      </p:sp>
      <p:pic>
        <p:nvPicPr>
          <p:cNvPr id="5" name="Afbeelding 4"/>
          <p:cNvPicPr>
            <a:picLocks noChangeAspect="1"/>
          </p:cNvPicPr>
          <p:nvPr/>
        </p:nvPicPr>
        <p:blipFill>
          <a:blip r:embed="rId2"/>
          <a:stretch>
            <a:fillRect/>
          </a:stretch>
        </p:blipFill>
        <p:spPr>
          <a:xfrm>
            <a:off x="695706" y="1880234"/>
            <a:ext cx="2857500" cy="3810000"/>
          </a:xfrm>
          <a:prstGeom prst="rect">
            <a:avLst/>
          </a:prstGeom>
        </p:spPr>
      </p:pic>
    </p:spTree>
    <p:extLst>
      <p:ext uri="{BB962C8B-B14F-4D97-AF65-F5344CB8AC3E}">
        <p14:creationId xmlns:p14="http://schemas.microsoft.com/office/powerpoint/2010/main" val="76548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Ambachtslui </a:t>
            </a:r>
            <a:endParaRPr lang="nl-BE" sz="3600" dirty="0"/>
          </a:p>
        </p:txBody>
      </p:sp>
      <p:sp>
        <p:nvSpPr>
          <p:cNvPr id="4" name="Tijdelijke aanduiding voor inhoud 3"/>
          <p:cNvSpPr>
            <a:spLocks noGrp="1"/>
          </p:cNvSpPr>
          <p:nvPr>
            <p:ph idx="1"/>
          </p:nvPr>
        </p:nvSpPr>
        <p:spPr>
          <a:xfrm>
            <a:off x="1645920" y="1773554"/>
            <a:ext cx="9433560" cy="4871085"/>
          </a:xfrm>
        </p:spPr>
        <p:txBody>
          <a:bodyPr>
            <a:noAutofit/>
          </a:bodyPr>
          <a:lstStyle/>
          <a:p>
            <a:pPr>
              <a:buClrTx/>
              <a:buFont typeface="Wingdings" panose="05000000000000000000" pitchFamily="2" charset="2"/>
              <a:buChar char="v"/>
            </a:pPr>
            <a:r>
              <a:rPr lang="nl-BE" sz="3200" dirty="0" smtClean="0"/>
              <a:t>Geschoold </a:t>
            </a:r>
          </a:p>
          <a:p>
            <a:pPr>
              <a:buClrTx/>
              <a:buFont typeface="Wingdings" panose="05000000000000000000" pitchFamily="2" charset="2"/>
              <a:buChar char="v"/>
            </a:pPr>
            <a:r>
              <a:rPr lang="nl-BE" sz="3200" dirty="0" smtClean="0"/>
              <a:t>Ongeschoold</a:t>
            </a:r>
          </a:p>
          <a:p>
            <a:pPr>
              <a:buClrTx/>
              <a:buFont typeface="Wingdings" panose="05000000000000000000" pitchFamily="2" charset="2"/>
              <a:buChar char="v"/>
            </a:pPr>
            <a:r>
              <a:rPr lang="nl-BE" sz="3200" dirty="0" smtClean="0"/>
              <a:t>Bijvoorbeeld: </a:t>
            </a:r>
          </a:p>
          <a:p>
            <a:pPr lvl="1">
              <a:buClrTx/>
              <a:buFont typeface="Wingdings" panose="05000000000000000000" pitchFamily="2" charset="2"/>
              <a:buChar char="v"/>
            </a:pPr>
            <a:r>
              <a:rPr lang="nl-BE" sz="3000" dirty="0" smtClean="0"/>
              <a:t>Beeldhouwer</a:t>
            </a:r>
          </a:p>
          <a:p>
            <a:pPr lvl="1">
              <a:buClrTx/>
              <a:buFont typeface="Wingdings" panose="05000000000000000000" pitchFamily="2" charset="2"/>
              <a:buChar char="v"/>
            </a:pPr>
            <a:r>
              <a:rPr lang="nl-BE" sz="3000" dirty="0" smtClean="0"/>
              <a:t>Kunstenaar</a:t>
            </a:r>
          </a:p>
          <a:p>
            <a:pPr lvl="1">
              <a:buClrTx/>
              <a:buFont typeface="Wingdings" panose="05000000000000000000" pitchFamily="2" charset="2"/>
              <a:buChar char="v"/>
            </a:pPr>
            <a:r>
              <a:rPr lang="nl-BE" sz="3000" dirty="0" smtClean="0"/>
              <a:t>Wever</a:t>
            </a:r>
          </a:p>
          <a:p>
            <a:pPr lvl="1">
              <a:buClrTx/>
              <a:buFont typeface="Wingdings" panose="05000000000000000000" pitchFamily="2" charset="2"/>
              <a:buChar char="v"/>
            </a:pPr>
            <a:r>
              <a:rPr lang="nl-BE" sz="3000" dirty="0" smtClean="0"/>
              <a:t>Goudsmid</a:t>
            </a:r>
          </a:p>
          <a:p>
            <a:pPr lvl="1">
              <a:buClrTx/>
              <a:buFont typeface="Wingdings" panose="05000000000000000000" pitchFamily="2" charset="2"/>
              <a:buChar char="v"/>
            </a:pPr>
            <a:r>
              <a:rPr lang="nl-BE" sz="3000" dirty="0" smtClean="0"/>
              <a:t>Bakker </a:t>
            </a:r>
          </a:p>
        </p:txBody>
      </p:sp>
    </p:spTree>
    <p:extLst>
      <p:ext uri="{BB962C8B-B14F-4D97-AF65-F5344CB8AC3E}">
        <p14:creationId xmlns:p14="http://schemas.microsoft.com/office/powerpoint/2010/main" val="361125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Sociale piramide</a:t>
            </a:r>
            <a:endParaRPr lang="nl-BE" sz="3600" dirty="0"/>
          </a:p>
        </p:txBody>
      </p:sp>
      <p:sp>
        <p:nvSpPr>
          <p:cNvPr id="4" name="Tijdelijke aanduiding voor inhoud 3"/>
          <p:cNvSpPr>
            <a:spLocks noGrp="1"/>
          </p:cNvSpPr>
          <p:nvPr>
            <p:ph idx="1"/>
          </p:nvPr>
        </p:nvSpPr>
        <p:spPr>
          <a:xfrm>
            <a:off x="1645920" y="1773554"/>
            <a:ext cx="9433560" cy="4871085"/>
          </a:xfrm>
        </p:spPr>
        <p:txBody>
          <a:bodyPr>
            <a:noAutofit/>
          </a:bodyPr>
          <a:lstStyle/>
          <a:p>
            <a:pPr marL="0" indent="0">
              <a:buClrTx/>
              <a:buNone/>
            </a:pPr>
            <a:r>
              <a:rPr lang="nl-BE" sz="3000" dirty="0" smtClean="0"/>
              <a:t>Opdracht bundel </a:t>
            </a:r>
          </a:p>
          <a:p>
            <a:pPr marL="0" indent="0">
              <a:buClrTx/>
              <a:buNone/>
            </a:pPr>
            <a:endParaRPr lang="nl-BE" sz="3000" dirty="0"/>
          </a:p>
          <a:p>
            <a:pPr marL="0" indent="0">
              <a:buClrTx/>
              <a:buNone/>
            </a:pPr>
            <a:endParaRPr lang="nl-BE" sz="3000" dirty="0" smtClean="0"/>
          </a:p>
        </p:txBody>
      </p:sp>
    </p:spTree>
    <p:extLst>
      <p:ext uri="{BB962C8B-B14F-4D97-AF65-F5344CB8AC3E}">
        <p14:creationId xmlns:p14="http://schemas.microsoft.com/office/powerpoint/2010/main" val="25783213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2617470" y="0"/>
            <a:ext cx="6130290" cy="6902707"/>
          </a:xfrm>
          <a:prstGeom prst="rect">
            <a:avLst/>
          </a:prstGeom>
        </p:spPr>
      </p:pic>
      <p:sp>
        <p:nvSpPr>
          <p:cNvPr id="6" name="Tijdelijke aanduiding voor inhoud 5"/>
          <p:cNvSpPr>
            <a:spLocks noGrp="1"/>
          </p:cNvSpPr>
          <p:nvPr>
            <p:ph idx="1"/>
          </p:nvPr>
        </p:nvSpPr>
        <p:spPr/>
        <p:txBody>
          <a:bodyPr/>
          <a:lstStyle/>
          <a:p>
            <a:endParaRPr lang="nl-BE"/>
          </a:p>
        </p:txBody>
      </p:sp>
    </p:spTree>
    <p:extLst>
      <p:ext uri="{BB962C8B-B14F-4D97-AF65-F5344CB8AC3E}">
        <p14:creationId xmlns:p14="http://schemas.microsoft.com/office/powerpoint/2010/main" val="37124038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 name="Tijdelijke aanduiding voor inhoud 3"/>
          <p:cNvSpPr>
            <a:spLocks noGrp="1"/>
          </p:cNvSpPr>
          <p:nvPr>
            <p:ph idx="1"/>
          </p:nvPr>
        </p:nvSpPr>
        <p:spPr>
          <a:xfrm>
            <a:off x="1645920" y="1773554"/>
            <a:ext cx="9433560" cy="4871085"/>
          </a:xfrm>
        </p:spPr>
        <p:txBody>
          <a:bodyPr>
            <a:noAutofit/>
          </a:bodyPr>
          <a:lstStyle/>
          <a:p>
            <a:pPr marL="0" indent="0">
              <a:buClrTx/>
              <a:buNone/>
            </a:pPr>
            <a:endParaRPr lang="nl-BE" sz="3000" dirty="0"/>
          </a:p>
          <a:p>
            <a:pPr marL="0" indent="0">
              <a:buClrTx/>
              <a:buNone/>
            </a:pPr>
            <a:endParaRPr lang="nl-BE" sz="3000" dirty="0" smtClean="0"/>
          </a:p>
        </p:txBody>
      </p:sp>
      <p:graphicFrame>
        <p:nvGraphicFramePr>
          <p:cNvPr id="5" name="Diagram 4"/>
          <p:cNvGraphicFramePr/>
          <p:nvPr>
            <p:extLst>
              <p:ext uri="{D42A27DB-BD31-4B8C-83A1-F6EECF244321}">
                <p14:modId xmlns:p14="http://schemas.microsoft.com/office/powerpoint/2010/main" val="787015230"/>
              </p:ext>
            </p:extLst>
          </p:nvPr>
        </p:nvGraphicFramePr>
        <p:xfrm>
          <a:off x="1264920" y="320040"/>
          <a:ext cx="9357360" cy="6537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990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24456" y="385572"/>
            <a:ext cx="7729728" cy="1188720"/>
          </a:xfrm>
        </p:spPr>
        <p:txBody>
          <a:bodyPr>
            <a:normAutofit/>
          </a:bodyPr>
          <a:lstStyle/>
          <a:p>
            <a:r>
              <a:rPr lang="nl-BE" sz="3600" dirty="0" smtClean="0"/>
              <a:t>Bespreking</a:t>
            </a:r>
            <a:endParaRPr lang="nl-BE" sz="3600" dirty="0"/>
          </a:p>
        </p:txBody>
      </p:sp>
      <p:sp>
        <p:nvSpPr>
          <p:cNvPr id="4" name="Tijdelijke aanduiding voor inhoud 3"/>
          <p:cNvSpPr>
            <a:spLocks noGrp="1"/>
          </p:cNvSpPr>
          <p:nvPr>
            <p:ph idx="1"/>
          </p:nvPr>
        </p:nvSpPr>
        <p:spPr>
          <a:xfrm>
            <a:off x="1645920" y="1773554"/>
            <a:ext cx="9433560" cy="4871085"/>
          </a:xfrm>
        </p:spPr>
        <p:txBody>
          <a:bodyPr>
            <a:noAutofit/>
          </a:bodyPr>
          <a:lstStyle/>
          <a:p>
            <a:pPr>
              <a:buClrTx/>
              <a:buFont typeface="Wingdings" panose="05000000000000000000" pitchFamily="2" charset="2"/>
              <a:buChar char="v"/>
            </a:pPr>
            <a:r>
              <a:rPr lang="nl-BE" sz="4000" dirty="0" smtClean="0"/>
              <a:t>Hoe organiseerden de Egyptenaren hun economie? </a:t>
            </a:r>
          </a:p>
          <a:p>
            <a:pPr>
              <a:buClrTx/>
              <a:buFont typeface="Wingdings" panose="05000000000000000000" pitchFamily="2" charset="2"/>
              <a:buChar char="v"/>
            </a:pPr>
            <a:r>
              <a:rPr lang="nl-BE" sz="4000" dirty="0" smtClean="0"/>
              <a:t>Hoe was het sociale leven in Egypte georganiseerd? </a:t>
            </a:r>
          </a:p>
          <a:p>
            <a:pPr>
              <a:buClrTx/>
              <a:buFont typeface="Wingdings" panose="05000000000000000000" pitchFamily="2" charset="2"/>
              <a:buChar char="v"/>
            </a:pPr>
            <a:r>
              <a:rPr lang="nl-BE" sz="4000" dirty="0" smtClean="0"/>
              <a:t>Welke beroepen werden er uitgeoefend in het oude Egypte? </a:t>
            </a:r>
            <a:endParaRPr lang="nl-BE" sz="4000" dirty="0"/>
          </a:p>
          <a:p>
            <a:pPr marL="0" indent="0">
              <a:buClrTx/>
              <a:buNone/>
            </a:pPr>
            <a:endParaRPr lang="nl-BE" sz="3000" dirty="0" smtClean="0"/>
          </a:p>
        </p:txBody>
      </p:sp>
    </p:spTree>
    <p:extLst>
      <p:ext uri="{BB962C8B-B14F-4D97-AF65-F5344CB8AC3E}">
        <p14:creationId xmlns:p14="http://schemas.microsoft.com/office/powerpoint/2010/main" val="983244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20040" y="431292"/>
            <a:ext cx="11551920" cy="1188720"/>
          </a:xfrm>
        </p:spPr>
        <p:txBody>
          <a:bodyPr>
            <a:normAutofit/>
          </a:bodyPr>
          <a:lstStyle/>
          <a:p>
            <a:r>
              <a:rPr lang="nl-BE" sz="4400" dirty="0" smtClean="0"/>
              <a:t>Loflied</a:t>
            </a:r>
            <a:endParaRPr lang="nl-BE" sz="4400" dirty="0"/>
          </a:p>
        </p:txBody>
      </p:sp>
      <p:sp>
        <p:nvSpPr>
          <p:cNvPr id="3" name="Tijdelijke aanduiding voor inhoud 2"/>
          <p:cNvSpPr>
            <a:spLocks noGrp="1"/>
          </p:cNvSpPr>
          <p:nvPr>
            <p:ph idx="1"/>
          </p:nvPr>
        </p:nvSpPr>
        <p:spPr>
          <a:xfrm>
            <a:off x="563880" y="1859280"/>
            <a:ext cx="10652760" cy="4465320"/>
          </a:xfrm>
        </p:spPr>
        <p:txBody>
          <a:bodyPr>
            <a:normAutofit/>
          </a:bodyPr>
          <a:lstStyle/>
          <a:p>
            <a:pPr>
              <a:buClr>
                <a:schemeClr val="bg1"/>
              </a:buClr>
              <a:buFont typeface="Wingdings" panose="05000000000000000000" pitchFamily="2" charset="2"/>
              <a:buChar char="v"/>
            </a:pPr>
            <a:r>
              <a:rPr lang="nl-BE" sz="3200" dirty="0" smtClean="0">
                <a:solidFill>
                  <a:schemeClr val="bg1"/>
                </a:solidFill>
              </a:rPr>
              <a:t>Wat is een loflied? </a:t>
            </a:r>
          </a:p>
          <a:p>
            <a:pPr>
              <a:buClr>
                <a:schemeClr val="bg1"/>
              </a:buClr>
              <a:buFont typeface="Wingdings" panose="05000000000000000000" pitchFamily="2" charset="2"/>
              <a:buChar char="v"/>
            </a:pPr>
            <a:r>
              <a:rPr lang="nl-BE" sz="3200" dirty="0" smtClean="0">
                <a:solidFill>
                  <a:schemeClr val="bg1"/>
                </a:solidFill>
              </a:rPr>
              <a:t>Over wie gaat het? </a:t>
            </a:r>
          </a:p>
          <a:p>
            <a:pPr>
              <a:buClr>
                <a:schemeClr val="bg1"/>
              </a:buClr>
              <a:buFont typeface="Wingdings" panose="05000000000000000000" pitchFamily="2" charset="2"/>
              <a:buChar char="v"/>
            </a:pPr>
            <a:r>
              <a:rPr lang="nl-BE" sz="3200" dirty="0" smtClean="0">
                <a:solidFill>
                  <a:schemeClr val="bg1"/>
                </a:solidFill>
              </a:rPr>
              <a:t>Welke positieve eigenschappen worden er aan toe geschreven? </a:t>
            </a:r>
            <a:endParaRPr lang="nl-BE" sz="3200" dirty="0">
              <a:solidFill>
                <a:schemeClr val="bg1"/>
              </a:solidFill>
            </a:endParaRPr>
          </a:p>
        </p:txBody>
      </p:sp>
    </p:spTree>
    <p:extLst>
      <p:ext uri="{BB962C8B-B14F-4D97-AF65-F5344CB8AC3E}">
        <p14:creationId xmlns:p14="http://schemas.microsoft.com/office/powerpoint/2010/main" val="3736903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66621" y="537972"/>
            <a:ext cx="10927080" cy="1188720"/>
          </a:xfrm>
        </p:spPr>
        <p:txBody>
          <a:bodyPr>
            <a:normAutofit/>
          </a:bodyPr>
          <a:lstStyle/>
          <a:p>
            <a:r>
              <a:rPr lang="nl-BE" sz="3600" dirty="0" smtClean="0"/>
              <a:t>Situering in de tijd</a:t>
            </a:r>
            <a:endParaRPr lang="nl-BE" sz="3600" dirty="0"/>
          </a:p>
        </p:txBody>
      </p:sp>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l="3448" t="78117" r="3762" b="12090"/>
          <a:stretch/>
        </p:blipFill>
        <p:spPr>
          <a:xfrm rot="10800000">
            <a:off x="0" y="2651759"/>
            <a:ext cx="12260322" cy="1779371"/>
          </a:xfrm>
        </p:spPr>
      </p:pic>
      <p:sp>
        <p:nvSpPr>
          <p:cNvPr id="5" name="Afgeronde rechthoek 4"/>
          <p:cNvSpPr/>
          <p:nvPr/>
        </p:nvSpPr>
        <p:spPr>
          <a:xfrm>
            <a:off x="3291840" y="2880360"/>
            <a:ext cx="3657600" cy="1051560"/>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p:cNvSpPr txBox="1"/>
          <p:nvPr/>
        </p:nvSpPr>
        <p:spPr>
          <a:xfrm>
            <a:off x="1230501" y="5063808"/>
            <a:ext cx="8961120" cy="584775"/>
          </a:xfrm>
          <a:prstGeom prst="rect">
            <a:avLst/>
          </a:prstGeom>
          <a:noFill/>
        </p:spPr>
        <p:txBody>
          <a:bodyPr wrap="square" rtlCol="0">
            <a:spAutoFit/>
          </a:bodyPr>
          <a:lstStyle/>
          <a:p>
            <a:r>
              <a:rPr lang="nl-BE" sz="3200" dirty="0" smtClean="0"/>
              <a:t>Ca. 3300 v.C. tot ca. 332 v.C.</a:t>
            </a:r>
            <a:endParaRPr lang="nl-BE" sz="3200" dirty="0"/>
          </a:p>
        </p:txBody>
      </p:sp>
    </p:spTree>
    <p:extLst>
      <p:ext uri="{BB962C8B-B14F-4D97-AF65-F5344CB8AC3E}">
        <p14:creationId xmlns:p14="http://schemas.microsoft.com/office/powerpoint/2010/main" val="111885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4" name="Ovaal 3"/>
          <p:cNvSpPr/>
          <p:nvPr/>
        </p:nvSpPr>
        <p:spPr>
          <a:xfrm>
            <a:off x="6431280" y="2133600"/>
            <a:ext cx="883920" cy="929640"/>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17317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BE"/>
          </a:p>
        </p:txBody>
      </p:sp>
      <p:pic>
        <p:nvPicPr>
          <p:cNvPr id="1026" name="Picture 2" descr="http://methodes.pelckmans.be/secundaironderwijs/geschiedenis/memoria/memoria1/methodesite_leerkracht/kaarten/Egyp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7815" y="0"/>
            <a:ext cx="5956898" cy="699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8516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Herhaling van de vorige les</a:t>
            </a:r>
            <a:endParaRPr lang="nl-BE" sz="3600" dirty="0"/>
          </a:p>
        </p:txBody>
      </p:sp>
      <p:sp>
        <p:nvSpPr>
          <p:cNvPr id="3" name="Tijdelijke aanduiding voor inhoud 2"/>
          <p:cNvSpPr>
            <a:spLocks noGrp="1"/>
          </p:cNvSpPr>
          <p:nvPr>
            <p:ph idx="1"/>
          </p:nvPr>
        </p:nvSpPr>
        <p:spPr>
          <a:xfrm>
            <a:off x="1219200" y="1844040"/>
            <a:ext cx="8741664" cy="3895987"/>
          </a:xfrm>
        </p:spPr>
        <p:txBody>
          <a:bodyPr>
            <a:normAutofit/>
          </a:bodyPr>
          <a:lstStyle/>
          <a:p>
            <a:pPr>
              <a:buClr>
                <a:schemeClr val="bg1"/>
              </a:buClr>
              <a:buFont typeface="Wingdings" panose="05000000000000000000" pitchFamily="2" charset="2"/>
              <a:buChar char="v"/>
            </a:pPr>
            <a:r>
              <a:rPr lang="nl-BE" sz="3200" dirty="0" smtClean="0">
                <a:solidFill>
                  <a:schemeClr val="bg1"/>
                </a:solidFill>
              </a:rPr>
              <a:t>Ga met je smartphone/iPad naar </a:t>
            </a:r>
            <a:r>
              <a:rPr lang="nl-BE" sz="3200" dirty="0" smtClean="0">
                <a:solidFill>
                  <a:schemeClr val="bg1"/>
                </a:solidFill>
                <a:hlinkClick r:id="rId2"/>
              </a:rPr>
              <a:t>www.kahoot.it</a:t>
            </a:r>
            <a:endParaRPr lang="nl-BE" sz="3200" dirty="0" smtClean="0">
              <a:solidFill>
                <a:schemeClr val="bg1"/>
              </a:solidFill>
            </a:endParaRPr>
          </a:p>
          <a:p>
            <a:pPr>
              <a:buClr>
                <a:schemeClr val="bg1"/>
              </a:buClr>
              <a:buFont typeface="Wingdings" panose="05000000000000000000" pitchFamily="2" charset="2"/>
              <a:buChar char="v"/>
            </a:pPr>
            <a:r>
              <a:rPr lang="nl-BE" sz="3200" dirty="0" smtClean="0">
                <a:solidFill>
                  <a:schemeClr val="bg1"/>
                </a:solidFill>
              </a:rPr>
              <a:t>Log in met de ‘game pin’</a:t>
            </a:r>
          </a:p>
          <a:p>
            <a:pPr>
              <a:buClr>
                <a:schemeClr val="bg1"/>
              </a:buClr>
              <a:buFont typeface="Wingdings" panose="05000000000000000000" pitchFamily="2" charset="2"/>
              <a:buChar char="v"/>
            </a:pPr>
            <a:r>
              <a:rPr lang="nl-BE" sz="3200" dirty="0" smtClean="0">
                <a:solidFill>
                  <a:schemeClr val="bg1"/>
                </a:solidFill>
              </a:rPr>
              <a:t>Geef je naam in </a:t>
            </a:r>
            <a:endParaRPr lang="nl-BE" sz="3200" dirty="0">
              <a:solidFill>
                <a:schemeClr val="bg1"/>
              </a:solidFill>
            </a:endParaRPr>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2787" y="3171427"/>
            <a:ext cx="7320726" cy="34579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80919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365760" y="446532"/>
            <a:ext cx="11460480" cy="1188720"/>
          </a:xfrm>
        </p:spPr>
        <p:txBody>
          <a:bodyPr>
            <a:normAutofit/>
          </a:bodyPr>
          <a:lstStyle/>
          <a:p>
            <a:r>
              <a:rPr lang="nl-BE" sz="3600" dirty="0" smtClean="0"/>
              <a:t>Kaartopdracht</a:t>
            </a:r>
            <a:endParaRPr lang="nl-BE" sz="3600" dirty="0"/>
          </a:p>
        </p:txBody>
      </p:sp>
      <p:sp>
        <p:nvSpPr>
          <p:cNvPr id="3" name="Tijdelijke aanduiding voor inhoud 2"/>
          <p:cNvSpPr>
            <a:spLocks noGrp="1"/>
          </p:cNvSpPr>
          <p:nvPr>
            <p:ph idx="1"/>
          </p:nvPr>
        </p:nvSpPr>
        <p:spPr>
          <a:xfrm>
            <a:off x="1219200" y="1844040"/>
            <a:ext cx="8741664" cy="3895987"/>
          </a:xfrm>
        </p:spPr>
        <p:txBody>
          <a:bodyPr>
            <a:normAutofit/>
          </a:bodyPr>
          <a:lstStyle/>
          <a:p>
            <a:pPr>
              <a:buClr>
                <a:schemeClr val="bg1"/>
              </a:buClr>
              <a:buFont typeface="Wingdings" panose="05000000000000000000" pitchFamily="2" charset="2"/>
              <a:buChar char="v"/>
            </a:pPr>
            <a:r>
              <a:rPr lang="nl-BE" sz="3200" dirty="0" smtClean="0">
                <a:solidFill>
                  <a:schemeClr val="bg1"/>
                </a:solidFill>
              </a:rPr>
              <a:t>Kleur de Nijl blauw</a:t>
            </a:r>
          </a:p>
          <a:p>
            <a:pPr>
              <a:buClr>
                <a:schemeClr val="bg1"/>
              </a:buClr>
              <a:buFont typeface="Wingdings" panose="05000000000000000000" pitchFamily="2" charset="2"/>
              <a:buChar char="v"/>
            </a:pPr>
            <a:r>
              <a:rPr lang="nl-BE" sz="3200" dirty="0" smtClean="0">
                <a:solidFill>
                  <a:schemeClr val="bg1"/>
                </a:solidFill>
              </a:rPr>
              <a:t>Middellandse Zee – Opper-Egypte – Neder-Egypte</a:t>
            </a:r>
          </a:p>
          <a:p>
            <a:pPr>
              <a:buClr>
                <a:schemeClr val="bg1"/>
              </a:buClr>
              <a:buFont typeface="Wingdings" panose="05000000000000000000" pitchFamily="2" charset="2"/>
              <a:buChar char="v"/>
            </a:pPr>
            <a:r>
              <a:rPr lang="nl-BE" sz="3200" dirty="0" smtClean="0">
                <a:solidFill>
                  <a:schemeClr val="bg1"/>
                </a:solidFill>
              </a:rPr>
              <a:t>Kleur de vruchtbare gronden groen </a:t>
            </a:r>
          </a:p>
          <a:p>
            <a:pPr>
              <a:buClr>
                <a:schemeClr val="bg1"/>
              </a:buClr>
              <a:buFont typeface="Wingdings" panose="05000000000000000000" pitchFamily="2" charset="2"/>
              <a:buChar char="v"/>
            </a:pPr>
            <a:r>
              <a:rPr lang="nl-BE" sz="3200" dirty="0" smtClean="0">
                <a:solidFill>
                  <a:schemeClr val="bg1"/>
                </a:solidFill>
              </a:rPr>
              <a:t>Kleur de onvruchtbare woestijnen geel </a:t>
            </a:r>
          </a:p>
        </p:txBody>
      </p:sp>
    </p:spTree>
    <p:extLst>
      <p:ext uri="{BB962C8B-B14F-4D97-AF65-F5344CB8AC3E}">
        <p14:creationId xmlns:p14="http://schemas.microsoft.com/office/powerpoint/2010/main" val="551657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BE"/>
          </a:p>
        </p:txBody>
      </p:sp>
      <p:pic>
        <p:nvPicPr>
          <p:cNvPr id="2050" name="Picture 2" descr="http://methodes.pelckmans.be/secundaironderwijs/geschiedenis/memoria/memoria1/methodesite_leerkracht/kaarten/Egyp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8815" y="0"/>
            <a:ext cx="5840096"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3703320" y="1150739"/>
            <a:ext cx="3352800" cy="523220"/>
          </a:xfrm>
          <a:prstGeom prst="rect">
            <a:avLst/>
          </a:prstGeom>
          <a:noFill/>
        </p:spPr>
        <p:txBody>
          <a:bodyPr wrap="square" rtlCol="0">
            <a:spAutoFit/>
          </a:bodyPr>
          <a:lstStyle/>
          <a:p>
            <a:r>
              <a:rPr lang="nl-BE" sz="2800" dirty="0" smtClean="0"/>
              <a:t>Middellandse Zee</a:t>
            </a:r>
            <a:endParaRPr lang="nl-BE" sz="2800" dirty="0"/>
          </a:p>
        </p:txBody>
      </p:sp>
      <p:sp>
        <p:nvSpPr>
          <p:cNvPr id="5" name="Tekstvak 4"/>
          <p:cNvSpPr txBox="1"/>
          <p:nvPr/>
        </p:nvSpPr>
        <p:spPr>
          <a:xfrm>
            <a:off x="4251960" y="2418587"/>
            <a:ext cx="2804160" cy="523220"/>
          </a:xfrm>
          <a:prstGeom prst="rect">
            <a:avLst/>
          </a:prstGeom>
          <a:noFill/>
        </p:spPr>
        <p:txBody>
          <a:bodyPr wrap="square" rtlCol="0">
            <a:spAutoFit/>
          </a:bodyPr>
          <a:lstStyle/>
          <a:p>
            <a:r>
              <a:rPr lang="nl-BE" sz="2800" dirty="0" smtClean="0"/>
              <a:t>Neder-Egypte</a:t>
            </a:r>
            <a:endParaRPr lang="nl-BE" sz="2800" dirty="0"/>
          </a:p>
        </p:txBody>
      </p:sp>
      <p:sp>
        <p:nvSpPr>
          <p:cNvPr id="6" name="Tekstvak 5"/>
          <p:cNvSpPr txBox="1"/>
          <p:nvPr/>
        </p:nvSpPr>
        <p:spPr>
          <a:xfrm>
            <a:off x="4800600" y="4373880"/>
            <a:ext cx="2971800" cy="584775"/>
          </a:xfrm>
          <a:prstGeom prst="rect">
            <a:avLst/>
          </a:prstGeom>
          <a:noFill/>
        </p:spPr>
        <p:txBody>
          <a:bodyPr wrap="square" rtlCol="0">
            <a:spAutoFit/>
          </a:bodyPr>
          <a:lstStyle/>
          <a:p>
            <a:r>
              <a:rPr lang="nl-BE" sz="3200" dirty="0" smtClean="0"/>
              <a:t>Opper-Egypte</a:t>
            </a:r>
            <a:endParaRPr lang="nl-BE" sz="3200" dirty="0"/>
          </a:p>
        </p:txBody>
      </p:sp>
    </p:spTree>
    <p:extLst>
      <p:ext uri="{BB962C8B-B14F-4D97-AF65-F5344CB8AC3E}">
        <p14:creationId xmlns:p14="http://schemas.microsoft.com/office/powerpoint/2010/main" val="218935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Pakket</Template>
  <TotalTime>74</TotalTime>
  <Words>594</Words>
  <Application>Microsoft Office PowerPoint</Application>
  <PresentationFormat>Breedbeeld</PresentationFormat>
  <Paragraphs>119</Paragraphs>
  <Slides>27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27</vt:i4>
      </vt:variant>
    </vt:vector>
  </HeadingPairs>
  <TitlesOfParts>
    <vt:vector size="31" baseType="lpstr">
      <vt:lpstr>Arial</vt:lpstr>
      <vt:lpstr>Gill Sans MT</vt:lpstr>
      <vt:lpstr>Wingdings</vt:lpstr>
      <vt:lpstr>Parcel</vt:lpstr>
      <vt:lpstr>Economie in het oude egypte</vt:lpstr>
      <vt:lpstr>Loflied</vt:lpstr>
      <vt:lpstr>Loflied</vt:lpstr>
      <vt:lpstr>Situering in de tijd</vt:lpstr>
      <vt:lpstr>PowerPoint-presentatie</vt:lpstr>
      <vt:lpstr>PowerPoint-presentatie</vt:lpstr>
      <vt:lpstr>Herhaling van de vorige les</vt:lpstr>
      <vt:lpstr>Kaartopdracht</vt:lpstr>
      <vt:lpstr>PowerPoint-presentatie</vt:lpstr>
      <vt:lpstr>PowerPoint-presentatie</vt:lpstr>
      <vt:lpstr>LUISTEROEFENING</vt:lpstr>
      <vt:lpstr>LUISTEROEFENING</vt:lpstr>
      <vt:lpstr>LUISTEROEFENING</vt:lpstr>
      <vt:lpstr>Wat kunnen we besluiten? </vt:lpstr>
      <vt:lpstr>Opdracht </vt:lpstr>
      <vt:lpstr>BEROEPENSPEL</vt:lpstr>
      <vt:lpstr>Boeren </vt:lpstr>
      <vt:lpstr>Schrijvers </vt:lpstr>
      <vt:lpstr>Soldaten  </vt:lpstr>
      <vt:lpstr>HANDELAARS </vt:lpstr>
      <vt:lpstr>SLAVEN </vt:lpstr>
      <vt:lpstr>PRIESTERS </vt:lpstr>
      <vt:lpstr>Ambachtslui </vt:lpstr>
      <vt:lpstr>Sociale piramide</vt:lpstr>
      <vt:lpstr>PowerPoint-presentatie</vt:lpstr>
      <vt:lpstr>PowerPoint-presentatie</vt:lpstr>
      <vt:lpstr>Bespreking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Economie in het oude egypte</dc:title>
  <dc:creator>Janne Verbeeck</dc:creator>
  <cp:lastModifiedBy>Janne Verbeeck</cp:lastModifiedBy>
  <cp:revision>9</cp:revision>
  <dcterms:created xsi:type="dcterms:W3CDTF">2016-04-19T08:17:59Z</dcterms:created>
  <dcterms:modified xsi:type="dcterms:W3CDTF">2016-04-25T20:38:30Z</dcterms:modified>
</cp:coreProperties>
</file>