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020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6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19567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8645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BE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301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627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7673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431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2914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6100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75108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A4BEFAE-C5C7-484B-BEA7-002C42BB9414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BE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86EAB93-100A-46D8-8434-5ECAA06428B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3695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DLnZ-xm1aI&amp;nohtml5=Fals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De Romeinse Republiek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925048" y="6532880"/>
            <a:ext cx="1266952" cy="325120"/>
          </a:xfrm>
        </p:spPr>
        <p:txBody>
          <a:bodyPr>
            <a:normAutofit/>
          </a:bodyPr>
          <a:lstStyle/>
          <a:p>
            <a:r>
              <a:rPr lang="nl-BE" sz="1200" dirty="0" smtClean="0"/>
              <a:t>Sien De Smet</a:t>
            </a:r>
            <a:endParaRPr lang="nl-BE" sz="1200" dirty="0"/>
          </a:p>
        </p:txBody>
      </p:sp>
    </p:spTree>
    <p:extLst>
      <p:ext uri="{BB962C8B-B14F-4D97-AF65-F5344CB8AC3E}">
        <p14:creationId xmlns:p14="http://schemas.microsoft.com/office/powerpoint/2010/main" val="337306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Probleemstellingen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Waarom werd Rome een republiek?</a:t>
            </a:r>
          </a:p>
          <a:p>
            <a:endParaRPr lang="nl-BE" dirty="0" smtClean="0"/>
          </a:p>
          <a:p>
            <a:r>
              <a:rPr lang="nl-BE" dirty="0" smtClean="0"/>
              <a:t>Hoe werd de republiek bestuurd?</a:t>
            </a:r>
          </a:p>
          <a:p>
            <a:endParaRPr lang="nl-BE" dirty="0" smtClean="0"/>
          </a:p>
          <a:p>
            <a:r>
              <a:rPr lang="nl-BE" dirty="0" smtClean="0"/>
              <a:t>Wat veranderde er met de strijd tussen patriciërs en plebejers?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1538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Wetten voorstellen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Patriciërs</a:t>
            </a:r>
          </a:p>
          <a:p>
            <a:endParaRPr lang="nl-BE" dirty="0" smtClean="0"/>
          </a:p>
          <a:p>
            <a:endParaRPr lang="nl-BE" dirty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smtClean="0"/>
              <a:t>Plebejers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5091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BRON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Het Romeinse </a:t>
            </a:r>
            <a:r>
              <a:rPr lang="nl-BE" sz="2400" b="1" dirty="0">
                <a:solidFill>
                  <a:srgbClr val="FF0000"/>
                </a:solidFill>
              </a:rPr>
              <a:t> </a:t>
            </a:r>
            <a:r>
              <a:rPr lang="nl-BE" sz="2400" b="1" dirty="0" smtClean="0">
                <a:solidFill>
                  <a:srgbClr val="FF0000"/>
                </a:solidFill>
              </a:rPr>
              <a:t>        </a:t>
            </a:r>
            <a:r>
              <a:rPr lang="nl-BE" dirty="0" smtClean="0"/>
              <a:t>, </a:t>
            </a:r>
            <a:r>
              <a:rPr lang="nl-BE" dirty="0"/>
              <a:t>dat wil zeggen alle meerderjarige </a:t>
            </a:r>
            <a:r>
              <a:rPr lang="nl-BE" sz="2400" b="1" dirty="0">
                <a:solidFill>
                  <a:srgbClr val="FF0000"/>
                </a:solidFill>
              </a:rPr>
              <a:t> </a:t>
            </a:r>
            <a:r>
              <a:rPr lang="nl-BE" sz="2400" b="1" dirty="0" smtClean="0">
                <a:solidFill>
                  <a:srgbClr val="FF0000"/>
                </a:solidFill>
              </a:rPr>
              <a:t>                </a:t>
            </a:r>
            <a:r>
              <a:rPr lang="nl-BE" sz="2400" b="1" dirty="0" smtClean="0"/>
              <a:t> </a:t>
            </a:r>
            <a:r>
              <a:rPr lang="nl-BE" dirty="0" smtClean="0"/>
              <a:t>met </a:t>
            </a:r>
            <a:r>
              <a:rPr lang="nl-BE" dirty="0"/>
              <a:t>politieke rechten, zetelde in de volksvergadering. Daar werd gestemd over wie </a:t>
            </a:r>
            <a:r>
              <a:rPr lang="nl-BE" sz="2400" b="1" dirty="0">
                <a:solidFill>
                  <a:srgbClr val="FF0000"/>
                </a:solidFill>
              </a:rPr>
              <a:t> </a:t>
            </a:r>
            <a:r>
              <a:rPr lang="nl-BE" sz="2400" b="1" dirty="0" smtClean="0">
                <a:solidFill>
                  <a:srgbClr val="FF0000"/>
                </a:solidFill>
              </a:rPr>
              <a:t>             </a:t>
            </a:r>
            <a:r>
              <a:rPr lang="nl-BE" dirty="0" smtClean="0"/>
              <a:t>werd </a:t>
            </a:r>
            <a:r>
              <a:rPr lang="nl-BE" dirty="0"/>
              <a:t>en over oorlog en vrede. Toch moesten de beslissingen steeds goedgekeurd worden door de </a:t>
            </a:r>
            <a:r>
              <a:rPr lang="nl-BE" sz="2400" b="1" dirty="0">
                <a:solidFill>
                  <a:srgbClr val="FF0000"/>
                </a:solidFill>
              </a:rPr>
              <a:t> </a:t>
            </a:r>
            <a:r>
              <a:rPr lang="nl-BE" sz="2400" b="1" dirty="0" smtClean="0">
                <a:solidFill>
                  <a:srgbClr val="FF0000"/>
                </a:solidFill>
              </a:rPr>
              <a:t>             </a:t>
            </a:r>
            <a:r>
              <a:rPr lang="nl-BE" dirty="0" smtClean="0"/>
              <a:t>vooraleer </a:t>
            </a:r>
            <a:r>
              <a:rPr lang="nl-BE" dirty="0"/>
              <a:t>ze rechtstreeks geldig waren! Het gewone volk nam dan wel beslissingen in de volksvergadering, maar de senaat kon die dus gewoonweg </a:t>
            </a:r>
            <a:r>
              <a:rPr lang="nl-BE" sz="2400" b="1" dirty="0">
                <a:solidFill>
                  <a:srgbClr val="FF0000"/>
                </a:solidFill>
              </a:rPr>
              <a:t> </a:t>
            </a:r>
            <a:r>
              <a:rPr lang="nl-BE" sz="2400" b="1" dirty="0" smtClean="0">
                <a:solidFill>
                  <a:srgbClr val="FF0000"/>
                </a:solidFill>
              </a:rPr>
              <a:t>                 </a:t>
            </a:r>
            <a:r>
              <a:rPr lang="nl-BE" dirty="0" smtClean="0"/>
              <a:t>.</a:t>
            </a:r>
            <a:r>
              <a:rPr lang="nl-BE" sz="2400" b="1" dirty="0" smtClean="0"/>
              <a:t> </a:t>
            </a:r>
            <a:r>
              <a:rPr lang="nl-BE" dirty="0" smtClean="0"/>
              <a:t>Het </a:t>
            </a:r>
            <a:r>
              <a:rPr lang="nl-BE" dirty="0"/>
              <a:t>waren dan ook de </a:t>
            </a:r>
            <a:r>
              <a:rPr lang="nl-BE" sz="2400" b="1" dirty="0">
                <a:solidFill>
                  <a:srgbClr val="FF0000"/>
                </a:solidFill>
              </a:rPr>
              <a:t> </a:t>
            </a:r>
            <a:r>
              <a:rPr lang="nl-BE" sz="2400" b="1" dirty="0" smtClean="0">
                <a:solidFill>
                  <a:srgbClr val="FF0000"/>
                </a:solidFill>
              </a:rPr>
              <a:t>                    </a:t>
            </a:r>
            <a:r>
              <a:rPr lang="nl-BE" dirty="0" smtClean="0"/>
              <a:t>die </a:t>
            </a:r>
            <a:r>
              <a:rPr lang="nl-BE" dirty="0"/>
              <a:t>zich konden opwerken in de politieke wereld, vooral dankzij hun verregaande financiële middelen. De </a:t>
            </a:r>
            <a:r>
              <a:rPr lang="nl-BE" sz="2400" b="1" dirty="0">
                <a:solidFill>
                  <a:srgbClr val="FF0000"/>
                </a:solidFill>
              </a:rPr>
              <a:t> </a:t>
            </a:r>
            <a:r>
              <a:rPr lang="nl-BE" sz="2400" b="1" dirty="0" smtClean="0">
                <a:solidFill>
                  <a:srgbClr val="FF0000"/>
                </a:solidFill>
              </a:rPr>
              <a:t>                  </a:t>
            </a:r>
            <a:r>
              <a:rPr lang="nl-BE" sz="2400" b="1" dirty="0" smtClean="0"/>
              <a:t> </a:t>
            </a:r>
            <a:r>
              <a:rPr lang="nl-BE" dirty="0" smtClean="0"/>
              <a:t>vonden </a:t>
            </a:r>
            <a:r>
              <a:rPr lang="nl-BE" dirty="0"/>
              <a:t>dat terecht oneerlijk en kwamen in  </a:t>
            </a:r>
            <a:r>
              <a:rPr lang="nl-BE" dirty="0" smtClean="0"/>
              <a:t>             .    . </a:t>
            </a:r>
            <a:r>
              <a:rPr lang="nl-BE" sz="1800" dirty="0" smtClean="0"/>
              <a:t>Ze</a:t>
            </a:r>
            <a:r>
              <a:rPr lang="nl-BE" dirty="0" smtClean="0"/>
              <a:t> </a:t>
            </a:r>
            <a:r>
              <a:rPr lang="nl-BE" dirty="0"/>
              <a:t>weigeren bijvoorbeeld om nog te vechten voor het Romeinse leger. Politiek had de arme plebejer niets in de </a:t>
            </a:r>
            <a:r>
              <a:rPr lang="nl-BE" dirty="0" smtClean="0"/>
              <a:t>pap </a:t>
            </a:r>
            <a:r>
              <a:rPr lang="nl-BE" dirty="0"/>
              <a:t>te brokken.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923504" y="2073498"/>
            <a:ext cx="1236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>
                <a:solidFill>
                  <a:srgbClr val="FF0000"/>
                </a:solidFill>
              </a:rPr>
              <a:t>volk</a:t>
            </a:r>
            <a:endParaRPr lang="nl-BE" sz="2400" dirty="0"/>
          </a:p>
        </p:txBody>
      </p:sp>
      <p:sp>
        <p:nvSpPr>
          <p:cNvPr id="5" name="Tekstvak 4"/>
          <p:cNvSpPr txBox="1"/>
          <p:nvPr/>
        </p:nvSpPr>
        <p:spPr>
          <a:xfrm>
            <a:off x="7763812" y="2072339"/>
            <a:ext cx="166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FF0000"/>
                </a:solidFill>
              </a:rPr>
              <a:t>mannen</a:t>
            </a:r>
            <a:endParaRPr lang="nl-BE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9423041" y="2416935"/>
            <a:ext cx="166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FF0000"/>
                </a:solidFill>
              </a:rPr>
              <a:t>consul</a:t>
            </a:r>
            <a:endParaRPr lang="nl-BE" sz="2400" dirty="0"/>
          </a:p>
        </p:txBody>
      </p:sp>
      <p:sp>
        <p:nvSpPr>
          <p:cNvPr id="7" name="Tekstvak 6"/>
          <p:cNvSpPr txBox="1"/>
          <p:nvPr/>
        </p:nvSpPr>
        <p:spPr>
          <a:xfrm>
            <a:off x="3181084" y="2988071"/>
            <a:ext cx="166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FF0000"/>
                </a:solidFill>
              </a:rPr>
              <a:t>senaat</a:t>
            </a:r>
            <a:endParaRPr lang="nl-BE" sz="2400" dirty="0"/>
          </a:p>
        </p:txBody>
      </p:sp>
      <p:sp>
        <p:nvSpPr>
          <p:cNvPr id="8" name="Tekstvak 7"/>
          <p:cNvSpPr txBox="1"/>
          <p:nvPr/>
        </p:nvSpPr>
        <p:spPr>
          <a:xfrm>
            <a:off x="2730323" y="3616988"/>
            <a:ext cx="166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FF0000"/>
                </a:solidFill>
              </a:rPr>
              <a:t>afkeuren</a:t>
            </a:r>
            <a:endParaRPr lang="nl-BE" sz="2400" dirty="0"/>
          </a:p>
        </p:txBody>
      </p:sp>
      <p:sp>
        <p:nvSpPr>
          <p:cNvPr id="9" name="Tekstvak 8"/>
          <p:cNvSpPr txBox="1"/>
          <p:nvPr/>
        </p:nvSpPr>
        <p:spPr>
          <a:xfrm>
            <a:off x="6880535" y="3614839"/>
            <a:ext cx="166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FF0000"/>
                </a:solidFill>
              </a:rPr>
              <a:t>patriciërs</a:t>
            </a:r>
            <a:endParaRPr lang="nl-BE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2884867" y="4217998"/>
            <a:ext cx="166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FF0000"/>
                </a:solidFill>
              </a:rPr>
              <a:t>plebejers</a:t>
            </a:r>
            <a:endParaRPr lang="nl-BE" sz="2400" dirty="0"/>
          </a:p>
        </p:txBody>
      </p:sp>
      <p:sp>
        <p:nvSpPr>
          <p:cNvPr id="11" name="Tekstvak 10"/>
          <p:cNvSpPr txBox="1"/>
          <p:nvPr/>
        </p:nvSpPr>
        <p:spPr>
          <a:xfrm>
            <a:off x="9427334" y="4217998"/>
            <a:ext cx="1663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FF0000"/>
                </a:solidFill>
              </a:rPr>
              <a:t>opstand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210284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BRON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3181082"/>
            <a:ext cx="10058400" cy="2991117"/>
          </a:xfrm>
        </p:spPr>
        <p:txBody>
          <a:bodyPr/>
          <a:lstStyle/>
          <a:p>
            <a:r>
              <a:rPr lang="nl-BE" dirty="0" smtClean="0"/>
              <a:t>Waarom was de oorlog catastrofaal voor de boeren?</a:t>
            </a:r>
          </a:p>
          <a:p>
            <a:pPr lvl="1"/>
            <a:r>
              <a:rPr lang="nl-BE" dirty="0" smtClean="0"/>
              <a:t>Ze konden niet voor de oogst en de hoeve zorgen. Hun land werd vernield. </a:t>
            </a:r>
            <a:r>
              <a:rPr lang="nl-BE" smtClean="0"/>
              <a:t>Sommigen sneuvelden </a:t>
            </a:r>
            <a:r>
              <a:rPr lang="nl-BE" dirty="0" smtClean="0"/>
              <a:t>ook.</a:t>
            </a:r>
          </a:p>
          <a:p>
            <a:pPr lvl="0"/>
            <a:r>
              <a:rPr lang="nl-BE" dirty="0"/>
              <a:t>Wat waren de mogelijkheden voor de boeren na de oorlog?</a:t>
            </a:r>
          </a:p>
          <a:p>
            <a:pPr lvl="1"/>
            <a:r>
              <a:rPr lang="nl-BE" dirty="0" smtClean="0"/>
              <a:t>Ze konden slaaf worden en op die manier hun schulden afbetalen. Een andere oplossing was om alles wat ze hadden te verkopen en opnieuw te beginnen in de stad.</a:t>
            </a:r>
          </a:p>
          <a:p>
            <a:r>
              <a:rPr lang="nl-BE" dirty="0"/>
              <a:t>Waarom profiteren schuldeisers, grootgrondbezitters </a:t>
            </a:r>
            <a:r>
              <a:rPr lang="nl-BE" dirty="0" smtClean="0"/>
              <a:t>hiervan?</a:t>
            </a:r>
          </a:p>
          <a:p>
            <a:pPr lvl="1"/>
            <a:r>
              <a:rPr lang="nl-BE" dirty="0" smtClean="0"/>
              <a:t>Ze kopen de gronden van de boeren en nemen de boeren als slaaf. De grootgrondbezitters kunnen ook investeren in nieuwe producten.</a:t>
            </a:r>
            <a:endParaRPr lang="nl-BE" dirty="0"/>
          </a:p>
        </p:txBody>
      </p:sp>
      <p:pic>
        <p:nvPicPr>
          <p:cNvPr id="5" name="Afbeelding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545" y="309736"/>
            <a:ext cx="7426906" cy="278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9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Verschil Patriciërs - </a:t>
            </a:r>
            <a:r>
              <a:rPr lang="nl-BE" dirty="0" err="1" smtClean="0"/>
              <a:t>PLebejers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>
                <a:hlinkClick r:id="rId2"/>
              </a:rPr>
              <a:t>Filmpje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0914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Schema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3"/>
          <a:stretch/>
        </p:blipFill>
        <p:spPr>
          <a:xfrm>
            <a:off x="3425781" y="171918"/>
            <a:ext cx="5164428" cy="6554073"/>
          </a:xfrm>
        </p:spPr>
      </p:pic>
      <p:sp>
        <p:nvSpPr>
          <p:cNvPr id="5" name="Tekstvak 4"/>
          <p:cNvSpPr txBox="1"/>
          <p:nvPr/>
        </p:nvSpPr>
        <p:spPr>
          <a:xfrm>
            <a:off x="3966692" y="291853"/>
            <a:ext cx="1957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Vrije burgers</a:t>
            </a:r>
            <a:endParaRPr lang="nl-BE" dirty="0"/>
          </a:p>
        </p:txBody>
      </p:sp>
      <p:sp>
        <p:nvSpPr>
          <p:cNvPr id="6" name="Tekstvak 5"/>
          <p:cNvSpPr txBox="1"/>
          <p:nvPr/>
        </p:nvSpPr>
        <p:spPr>
          <a:xfrm>
            <a:off x="5471373" y="60031"/>
            <a:ext cx="1315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Patriciërs</a:t>
            </a:r>
            <a:endParaRPr lang="nl-BE" dirty="0"/>
          </a:p>
        </p:txBody>
      </p:sp>
      <p:sp>
        <p:nvSpPr>
          <p:cNvPr id="7" name="Tekstvak 6"/>
          <p:cNvSpPr txBox="1"/>
          <p:nvPr/>
        </p:nvSpPr>
        <p:spPr>
          <a:xfrm>
            <a:off x="7658638" y="392941"/>
            <a:ext cx="1315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Geldadel</a:t>
            </a:r>
            <a:endParaRPr lang="nl-BE" dirty="0"/>
          </a:p>
        </p:txBody>
      </p:sp>
      <p:sp>
        <p:nvSpPr>
          <p:cNvPr id="8" name="Tekstvak 7"/>
          <p:cNvSpPr txBox="1"/>
          <p:nvPr/>
        </p:nvSpPr>
        <p:spPr>
          <a:xfrm>
            <a:off x="7669372" y="768437"/>
            <a:ext cx="14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Proletariërs</a:t>
            </a:r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5625919" y="1448871"/>
            <a:ext cx="100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Slaven</a:t>
            </a:r>
            <a:endParaRPr lang="nl-BE" dirty="0"/>
          </a:p>
        </p:txBody>
      </p:sp>
      <p:sp>
        <p:nvSpPr>
          <p:cNvPr id="10" name="Tekstvak 9"/>
          <p:cNvSpPr txBox="1"/>
          <p:nvPr/>
        </p:nvSpPr>
        <p:spPr>
          <a:xfrm>
            <a:off x="5625919" y="2914916"/>
            <a:ext cx="100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Senaat</a:t>
            </a:r>
            <a:endParaRPr lang="nl-BE" dirty="0"/>
          </a:p>
        </p:txBody>
      </p:sp>
      <p:sp>
        <p:nvSpPr>
          <p:cNvPr id="11" name="Tekstvak 10"/>
          <p:cNvSpPr txBox="1"/>
          <p:nvPr/>
        </p:nvSpPr>
        <p:spPr>
          <a:xfrm>
            <a:off x="7258320" y="3507755"/>
            <a:ext cx="137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Dictator</a:t>
            </a:r>
            <a:endParaRPr lang="nl-BE" dirty="0"/>
          </a:p>
        </p:txBody>
      </p:sp>
      <p:sp>
        <p:nvSpPr>
          <p:cNvPr id="12" name="Tekstvak 11"/>
          <p:cNvSpPr txBox="1"/>
          <p:nvPr/>
        </p:nvSpPr>
        <p:spPr>
          <a:xfrm>
            <a:off x="5461720" y="4028840"/>
            <a:ext cx="2336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Volks- </a:t>
            </a:r>
            <a:br>
              <a:rPr lang="nl-BE" dirty="0" smtClean="0"/>
            </a:br>
            <a:r>
              <a:rPr lang="nl-BE" dirty="0" smtClean="0"/>
              <a:t>vergadering</a:t>
            </a:r>
            <a:endParaRPr lang="nl-BE" dirty="0"/>
          </a:p>
        </p:txBody>
      </p:sp>
      <p:sp>
        <p:nvSpPr>
          <p:cNvPr id="13" name="Tekstvak 12"/>
          <p:cNvSpPr txBox="1"/>
          <p:nvPr/>
        </p:nvSpPr>
        <p:spPr>
          <a:xfrm>
            <a:off x="7440233" y="4700929"/>
            <a:ext cx="1534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Godsdienst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495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Bedankt voor jullie aandacht!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925048" y="6532880"/>
            <a:ext cx="1266952" cy="325120"/>
          </a:xfrm>
        </p:spPr>
        <p:txBody>
          <a:bodyPr>
            <a:normAutofit/>
          </a:bodyPr>
          <a:lstStyle/>
          <a:p>
            <a:r>
              <a:rPr lang="nl-BE" sz="1200" dirty="0" smtClean="0"/>
              <a:t>Sien De Smet</a:t>
            </a:r>
            <a:endParaRPr lang="nl-BE" sz="1200" dirty="0"/>
          </a:p>
        </p:txBody>
      </p:sp>
    </p:spTree>
    <p:extLst>
      <p:ext uri="{BB962C8B-B14F-4D97-AF65-F5344CB8AC3E}">
        <p14:creationId xmlns:p14="http://schemas.microsoft.com/office/powerpoint/2010/main" val="268387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hout</Template>
  <TotalTime>37</TotalTime>
  <Words>287</Words>
  <Application>Microsoft Office PowerPoint</Application>
  <PresentationFormat>Aangepast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Houttype</vt:lpstr>
      <vt:lpstr>De Romeinse Republiek</vt:lpstr>
      <vt:lpstr>Probleemstellingen</vt:lpstr>
      <vt:lpstr>Wetten voorstellen</vt:lpstr>
      <vt:lpstr>BRON</vt:lpstr>
      <vt:lpstr>BRON</vt:lpstr>
      <vt:lpstr>Verschil Patriciërs - PLebejers</vt:lpstr>
      <vt:lpstr>Schema</vt:lpstr>
      <vt:lpstr>Bedankt voor jullie aandacht!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Romeinse Republiek</dc:title>
  <dc:creator>Sien De Smet</dc:creator>
  <cp:lastModifiedBy>Karen Cromheeke</cp:lastModifiedBy>
  <cp:revision>8</cp:revision>
  <dcterms:created xsi:type="dcterms:W3CDTF">2016-04-15T15:14:08Z</dcterms:created>
  <dcterms:modified xsi:type="dcterms:W3CDTF">2016-04-25T11:20:24Z</dcterms:modified>
</cp:coreProperties>
</file>