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56" r:id="rId2"/>
    <p:sldId id="259" r:id="rId3"/>
    <p:sldId id="258" r:id="rId4"/>
    <p:sldId id="260" r:id="rId5"/>
    <p:sldId id="261" r:id="rId6"/>
    <p:sldId id="265" r:id="rId7"/>
    <p:sldId id="262" r:id="rId8"/>
    <p:sldId id="263" r:id="rId9"/>
    <p:sldId id="264" r:id="rId10"/>
    <p:sldId id="266" r:id="rId11"/>
    <p:sldId id="271" r:id="rId12"/>
    <p:sldId id="267" r:id="rId13"/>
    <p:sldId id="268" r:id="rId14"/>
    <p:sldId id="270" r:id="rId15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62DD0-1BF5-4299-AE32-F799599BAA70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03404-46EB-4DB7-B9CC-96629E4D32FC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778097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03404-46EB-4DB7-B9CC-96629E4D32FC}" type="slidenum">
              <a:rPr lang="nl-BE" smtClean="0"/>
              <a:t>6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41049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2819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dirty="0" smtClean="0"/>
              <a:t>Klik op het pictogram als u een afbeelding wilt toevoegen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90634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21332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27603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370147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8026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043146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762522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388479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55564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1009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87774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4000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6896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89703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70285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dirty="0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47485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EF93220-A973-4F53-96E0-F1262A684BE7}" type="datetimeFigureOut">
              <a:rPr lang="nl-BE" smtClean="0"/>
              <a:t>8/04/2016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BC1ABCE-E064-433D-99DB-94D3666B6355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087749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0" y="1085851"/>
            <a:ext cx="9774238" cy="2838450"/>
          </a:xfrm>
        </p:spPr>
        <p:txBody>
          <a:bodyPr>
            <a:normAutofit/>
          </a:bodyPr>
          <a:lstStyle/>
          <a:p>
            <a:r>
              <a:rPr lang="nl-BE" sz="4800" b="1" dirty="0" smtClean="0">
                <a:solidFill>
                  <a:schemeClr val="tx1"/>
                </a:solidFill>
              </a:rPr>
              <a:t>Het Oude Nabije Oosten: </a:t>
            </a:r>
            <a:br>
              <a:rPr lang="nl-BE" sz="4800" b="1" dirty="0" smtClean="0">
                <a:solidFill>
                  <a:schemeClr val="tx1"/>
                </a:solidFill>
              </a:rPr>
            </a:br>
            <a:r>
              <a:rPr lang="nl-BE" sz="4800" b="1" dirty="0" smtClean="0">
                <a:solidFill>
                  <a:schemeClr val="tx1"/>
                </a:solidFill>
              </a:rPr>
              <a:t>Het ontstaan van stroomculturen</a:t>
            </a:r>
            <a:endParaRPr lang="nl-BE" sz="4800" b="1" dirty="0">
              <a:solidFill>
                <a:schemeClr val="tx1"/>
              </a:solidFill>
            </a:endParaRPr>
          </a:p>
        </p:txBody>
      </p:sp>
      <p:sp>
        <p:nvSpPr>
          <p:cNvPr id="4" name="Ondertitel 2"/>
          <p:cNvSpPr txBox="1">
            <a:spLocks/>
          </p:cNvSpPr>
          <p:nvPr/>
        </p:nvSpPr>
        <p:spPr>
          <a:xfrm>
            <a:off x="11028362" y="6534150"/>
            <a:ext cx="1163638" cy="3238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nl-BE" sz="1100" dirty="0" smtClean="0">
                <a:solidFill>
                  <a:schemeClr val="tx1"/>
                </a:solidFill>
              </a:rPr>
              <a:t>Sien De Smet</a:t>
            </a:r>
            <a:endParaRPr lang="nl-BE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87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>
            <a:normAutofit/>
          </a:bodyPr>
          <a:lstStyle/>
          <a:p>
            <a:r>
              <a:rPr lang="nl-BE" sz="4000" dirty="0" smtClean="0"/>
              <a:t>Werkboek p127, vraag b</a:t>
            </a:r>
            <a:endParaRPr lang="nl-BE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4212" y="2785383"/>
            <a:ext cx="8534400" cy="1103993"/>
          </a:xfrm>
        </p:spPr>
        <p:txBody>
          <a:bodyPr>
            <a:normAutofit/>
          </a:bodyPr>
          <a:lstStyle/>
          <a:p>
            <a:r>
              <a:rPr lang="nl-BE" sz="2400" dirty="0" smtClean="0"/>
              <a:t>Als de Nijl overstroomt, wordt het land bevloeid met water. De grond wordt hierdoor vruchtbaar.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213015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>
            <a:normAutofit/>
          </a:bodyPr>
          <a:lstStyle/>
          <a:p>
            <a:r>
              <a:rPr lang="nl-BE" sz="4000" dirty="0" smtClean="0"/>
              <a:t>België</a:t>
            </a:r>
            <a:endParaRPr lang="nl-BE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4212" y="2192867"/>
            <a:ext cx="8534400" cy="3083983"/>
          </a:xfrm>
        </p:spPr>
        <p:txBody>
          <a:bodyPr>
            <a:normAutofit/>
          </a:bodyPr>
          <a:lstStyle/>
          <a:p>
            <a:endParaRPr lang="nl-BE" sz="24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33938" t="21633" r="39467" b="52322"/>
          <a:stretch/>
        </p:blipFill>
        <p:spPr>
          <a:xfrm>
            <a:off x="684212" y="2192867"/>
            <a:ext cx="9367168" cy="4323600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5" name="Tekstvak 4"/>
          <p:cNvSpPr txBox="1"/>
          <p:nvPr/>
        </p:nvSpPr>
        <p:spPr>
          <a:xfrm>
            <a:off x="2467429" y="2227900"/>
            <a:ext cx="758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chemeClr val="bg1"/>
                </a:solidFill>
              </a:rPr>
              <a:t>t</a:t>
            </a:r>
            <a:r>
              <a:rPr lang="nl-BE" sz="3200" dirty="0" smtClean="0">
                <a:solidFill>
                  <a:schemeClr val="bg1"/>
                </a:solidFill>
              </a:rPr>
              <a:t>e koud</a:t>
            </a:r>
            <a:endParaRPr lang="nl-BE" sz="3200" dirty="0">
              <a:solidFill>
                <a:schemeClr val="bg1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2489202" y="2946355"/>
            <a:ext cx="758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3200" dirty="0" smtClean="0">
                <a:solidFill>
                  <a:schemeClr val="bg1"/>
                </a:solidFill>
              </a:rPr>
              <a:t>ploegen</a:t>
            </a:r>
            <a:endParaRPr lang="nl-BE" sz="32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474687" y="5805669"/>
            <a:ext cx="758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chemeClr val="bg1"/>
                </a:solidFill>
              </a:rPr>
              <a:t>t</a:t>
            </a:r>
            <a:r>
              <a:rPr lang="nl-BE" sz="3200" dirty="0" smtClean="0">
                <a:solidFill>
                  <a:schemeClr val="bg1"/>
                </a:solidFill>
              </a:rPr>
              <a:t>e koud</a:t>
            </a:r>
            <a:endParaRPr lang="nl-BE" sz="3200" dirty="0">
              <a:solidFill>
                <a:schemeClr val="bg1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2481946" y="4724353"/>
            <a:ext cx="758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3200" dirty="0" smtClean="0">
                <a:solidFill>
                  <a:schemeClr val="bg1"/>
                </a:solidFill>
              </a:rPr>
              <a:t>oogsten</a:t>
            </a:r>
            <a:endParaRPr lang="nl-BE" sz="3200" dirty="0">
              <a:solidFill>
                <a:schemeClr val="bg1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2496462" y="3679326"/>
            <a:ext cx="758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3200" dirty="0" smtClean="0">
                <a:solidFill>
                  <a:schemeClr val="bg1"/>
                </a:solidFill>
              </a:rPr>
              <a:t>zaaien</a:t>
            </a:r>
            <a:endParaRPr lang="nl-BE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44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0232" y="160405"/>
            <a:ext cx="8534400" cy="967459"/>
          </a:xfrm>
        </p:spPr>
        <p:txBody>
          <a:bodyPr>
            <a:normAutofit/>
          </a:bodyPr>
          <a:lstStyle/>
          <a:p>
            <a:r>
              <a:rPr lang="nl-BE" sz="4000" dirty="0" smtClean="0"/>
              <a:t>Werkboek p128</a:t>
            </a:r>
            <a:endParaRPr lang="nl-BE" sz="400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/>
          <a:srcRect l="23750" t="46444" r="55750" b="22000"/>
          <a:stretch/>
        </p:blipFill>
        <p:spPr>
          <a:xfrm rot="20914296">
            <a:off x="250250" y="1293190"/>
            <a:ext cx="3571395" cy="309230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3"/>
          <a:srcRect l="54418" t="27990" r="16926" b="35074"/>
          <a:stretch/>
        </p:blipFill>
        <p:spPr>
          <a:xfrm rot="524978">
            <a:off x="5847954" y="1189209"/>
            <a:ext cx="3884001" cy="2815903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4"/>
          <a:srcRect l="19851" t="29900" r="45582" b="23293"/>
          <a:stretch/>
        </p:blipFill>
        <p:spPr>
          <a:xfrm>
            <a:off x="4008640" y="4066457"/>
            <a:ext cx="3601841" cy="2743372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5"/>
          <a:srcRect l="64358" t="27512" r="20329" b="24408"/>
          <a:stretch/>
        </p:blipFill>
        <p:spPr>
          <a:xfrm>
            <a:off x="9779613" y="2839342"/>
            <a:ext cx="2062624" cy="3642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8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>
            <a:normAutofit/>
          </a:bodyPr>
          <a:lstStyle/>
          <a:p>
            <a:r>
              <a:rPr lang="nl-BE" sz="4000" dirty="0" smtClean="0"/>
              <a:t>Werkboek p129</a:t>
            </a:r>
            <a:endParaRPr lang="nl-BE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4212" y="2192867"/>
            <a:ext cx="8534400" cy="3425588"/>
          </a:xfrm>
        </p:spPr>
        <p:txBody>
          <a:bodyPr>
            <a:normAutofit/>
          </a:bodyPr>
          <a:lstStyle/>
          <a:p>
            <a:r>
              <a:rPr lang="nl-BE" sz="2400" dirty="0" smtClean="0"/>
              <a:t>Gelijkenis:</a:t>
            </a:r>
            <a:br>
              <a:rPr lang="nl-BE" sz="2400" dirty="0" smtClean="0"/>
            </a:br>
            <a:r>
              <a:rPr lang="nl-BE" sz="2400" dirty="0" smtClean="0"/>
              <a:t>Het land rond de rivier is groen </a:t>
            </a:r>
            <a:r>
              <a:rPr lang="nl-BE" sz="2400" dirty="0" smtClean="0">
                <a:sym typeface="Wingdings" panose="05000000000000000000" pitchFamily="2" charset="2"/>
              </a:rPr>
              <a:t> vruchtbaar</a:t>
            </a:r>
          </a:p>
          <a:p>
            <a:r>
              <a:rPr lang="nl-BE" sz="2400" dirty="0" smtClean="0">
                <a:sym typeface="Wingdings" panose="05000000000000000000" pitchFamily="2" charset="2"/>
              </a:rPr>
              <a:t>Landbouwmaatschappijen toevallig daar ontstaan?</a:t>
            </a:r>
            <a:br>
              <a:rPr lang="nl-BE" sz="2400" dirty="0" smtClean="0">
                <a:sym typeface="Wingdings" panose="05000000000000000000" pitchFamily="2" charset="2"/>
              </a:rPr>
            </a:br>
            <a:r>
              <a:rPr lang="nl-BE" sz="2400" dirty="0" smtClean="0">
                <a:sym typeface="Wingdings" panose="05000000000000000000" pitchFamily="2" charset="2"/>
              </a:rPr>
              <a:t>Nee, door het overstromen van de rivieren wordt het land vruchtbaar.</a:t>
            </a:r>
          </a:p>
        </p:txBody>
      </p:sp>
    </p:spTree>
    <p:extLst>
      <p:ext uri="{BB962C8B-B14F-4D97-AF65-F5344CB8AC3E}">
        <p14:creationId xmlns:p14="http://schemas.microsoft.com/office/powerpoint/2010/main" val="75938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>
            <a:normAutofit/>
          </a:bodyPr>
          <a:lstStyle/>
          <a:p>
            <a:r>
              <a:rPr lang="nl-BE" sz="4000" dirty="0" smtClean="0"/>
              <a:t>Werkboek p129</a:t>
            </a:r>
            <a:endParaRPr lang="nl-BE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4212" y="2192867"/>
            <a:ext cx="8534400" cy="3434813"/>
          </a:xfrm>
        </p:spPr>
        <p:txBody>
          <a:bodyPr>
            <a:normAutofit/>
          </a:bodyPr>
          <a:lstStyle/>
          <a:p>
            <a:r>
              <a:rPr lang="nl-BE" sz="2400" dirty="0" smtClean="0"/>
              <a:t>Wisselwerking mens-natuur</a:t>
            </a:r>
          </a:p>
          <a:p>
            <a:r>
              <a:rPr lang="nl-BE" sz="2400" dirty="0" smtClean="0"/>
              <a:t>Ecologie</a:t>
            </a:r>
            <a:r>
              <a:rPr lang="nl-BE" sz="2400" dirty="0"/>
              <a:t>:</a:t>
            </a:r>
            <a:br>
              <a:rPr lang="nl-BE" sz="2400" dirty="0"/>
            </a:br>
            <a:r>
              <a:rPr lang="nl-BE" sz="2400" dirty="0"/>
              <a:t>natuur beïnvloedt de mens</a:t>
            </a:r>
          </a:p>
          <a:p>
            <a:pPr lvl="1"/>
            <a:r>
              <a:rPr lang="nl-BE" sz="2200" dirty="0"/>
              <a:t>Waarom?</a:t>
            </a:r>
            <a:br>
              <a:rPr lang="nl-BE" sz="2200" dirty="0"/>
            </a:br>
            <a:r>
              <a:rPr lang="nl-BE" sz="2200" dirty="0"/>
              <a:t>De natuur zorgt ervoor dat er vruchtbaar land is </a:t>
            </a:r>
            <a:r>
              <a:rPr lang="nl-BE" sz="2200" dirty="0" smtClean="0"/>
              <a:t>door een overstroming. Op dat stuk vruchtbare grond kunnen mensen </a:t>
            </a:r>
            <a:r>
              <a:rPr lang="nl-BE" sz="2200" dirty="0"/>
              <a:t>aan landbouw </a:t>
            </a:r>
            <a:r>
              <a:rPr lang="nl-BE" sz="2200" dirty="0" smtClean="0"/>
              <a:t>doen</a:t>
            </a:r>
            <a:r>
              <a:rPr lang="nl-BE" sz="2200" dirty="0"/>
              <a:t>. De mens kan bijgevolg zorgen voor voedsel.</a:t>
            </a:r>
          </a:p>
        </p:txBody>
      </p:sp>
    </p:spTree>
    <p:extLst>
      <p:ext uri="{BB962C8B-B14F-4D97-AF65-F5344CB8AC3E}">
        <p14:creationId xmlns:p14="http://schemas.microsoft.com/office/powerpoint/2010/main" val="233383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>
            <a:normAutofit/>
          </a:bodyPr>
          <a:lstStyle/>
          <a:p>
            <a:r>
              <a:rPr lang="nl-BE" sz="4000" dirty="0" smtClean="0"/>
              <a:t>Probleemstellingen</a:t>
            </a:r>
            <a:endParaRPr lang="nl-BE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4212" y="2192867"/>
            <a:ext cx="8534400" cy="3083983"/>
          </a:xfrm>
        </p:spPr>
        <p:txBody>
          <a:bodyPr>
            <a:normAutofit/>
          </a:bodyPr>
          <a:lstStyle/>
          <a:p>
            <a:r>
              <a:rPr lang="nl-BE" sz="2400" dirty="0" smtClean="0"/>
              <a:t>Waar zijn de stroomculturen ontstaan? </a:t>
            </a:r>
          </a:p>
          <a:p>
            <a:r>
              <a:rPr lang="nl-BE" sz="2400" dirty="0" smtClean="0"/>
              <a:t>Wat zijn de voor- en nadelen van </a:t>
            </a:r>
            <a:r>
              <a:rPr lang="nl-BE" sz="2400" dirty="0" smtClean="0"/>
              <a:t>irrigatielandbouw ten opzichte </a:t>
            </a:r>
            <a:r>
              <a:rPr lang="nl-BE" sz="2400" smtClean="0"/>
              <a:t>van regenlandbouw?</a:t>
            </a:r>
            <a:endParaRPr lang="nl-BE" sz="2400" dirty="0" smtClean="0"/>
          </a:p>
          <a:p>
            <a:r>
              <a:rPr lang="nl-BE" sz="2400" dirty="0" smtClean="0"/>
              <a:t>Hoe zijn steden ontstaan?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186467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>
            <a:normAutofit/>
          </a:bodyPr>
          <a:lstStyle/>
          <a:p>
            <a:r>
              <a:rPr lang="nl-BE" sz="4000" dirty="0" smtClean="0"/>
              <a:t>Stroomcultuur?</a:t>
            </a:r>
            <a:endParaRPr lang="nl-BE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4212" y="2192867"/>
            <a:ext cx="8534400" cy="3426883"/>
          </a:xfrm>
        </p:spPr>
        <p:txBody>
          <a:bodyPr>
            <a:normAutofit/>
          </a:bodyPr>
          <a:lstStyle/>
          <a:p>
            <a:r>
              <a:rPr lang="nl-BE" sz="2400" dirty="0" smtClean="0"/>
              <a:t>Stroom?</a:t>
            </a:r>
          </a:p>
          <a:p>
            <a:r>
              <a:rPr lang="nl-BE" sz="2400" dirty="0" smtClean="0"/>
              <a:t>Cultuur?</a:t>
            </a:r>
          </a:p>
          <a:p>
            <a:r>
              <a:rPr lang="nl-BE" sz="2400" dirty="0" smtClean="0">
                <a:sym typeface="Wingdings" panose="05000000000000000000" pitchFamily="2" charset="2"/>
              </a:rPr>
              <a:t> Definitie:</a:t>
            </a:r>
            <a:br>
              <a:rPr lang="nl-BE" sz="2400" dirty="0" smtClean="0">
                <a:sym typeface="Wingdings" panose="05000000000000000000" pitchFamily="2" charset="2"/>
              </a:rPr>
            </a:br>
            <a:r>
              <a:rPr lang="nl-BE" sz="3200" b="1" dirty="0" smtClean="0">
                <a:sym typeface="Wingdings" panose="05000000000000000000" pitchFamily="2" charset="2"/>
              </a:rPr>
              <a:t>Een groep mensen die samenleven aan een rivier.</a:t>
            </a:r>
            <a:endParaRPr lang="nl-BE" sz="3200" b="1" dirty="0"/>
          </a:p>
        </p:txBody>
      </p:sp>
    </p:spTree>
    <p:extLst>
      <p:ext uri="{BB962C8B-B14F-4D97-AF65-F5344CB8AC3E}">
        <p14:creationId xmlns:p14="http://schemas.microsoft.com/office/powerpoint/2010/main" val="28124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>
            <a:normAutofit/>
          </a:bodyPr>
          <a:lstStyle/>
          <a:p>
            <a:r>
              <a:rPr lang="nl-BE" sz="4000" dirty="0" smtClean="0"/>
              <a:t>tijd</a:t>
            </a:r>
            <a:endParaRPr lang="nl-BE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4212" y="1842408"/>
            <a:ext cx="8534400" cy="1103993"/>
          </a:xfrm>
        </p:spPr>
        <p:txBody>
          <a:bodyPr>
            <a:normAutofit/>
          </a:bodyPr>
          <a:lstStyle/>
          <a:p>
            <a:r>
              <a:rPr lang="nl-BE" sz="2400" dirty="0" smtClean="0"/>
              <a:t>Oude Nabije Oosten</a:t>
            </a:r>
            <a:endParaRPr lang="nl-BE" sz="240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2"/>
          <a:srcRect l="29524" t="22338" r="25429" b="61890"/>
          <a:stretch/>
        </p:blipFill>
        <p:spPr>
          <a:xfrm>
            <a:off x="0" y="2946401"/>
            <a:ext cx="12192000" cy="328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92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>
            <a:normAutofit/>
          </a:bodyPr>
          <a:lstStyle/>
          <a:p>
            <a:r>
              <a:rPr lang="nl-BE" sz="4000" dirty="0" smtClean="0"/>
              <a:t>Ruimte </a:t>
            </a:r>
            <a:r>
              <a:rPr lang="nl-BE" sz="2800" dirty="0" smtClean="0"/>
              <a:t>(werkboek p129)</a:t>
            </a:r>
            <a:endParaRPr lang="nl-BE" sz="3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4212" y="2192867"/>
            <a:ext cx="8534400" cy="3083983"/>
          </a:xfrm>
        </p:spPr>
        <p:txBody>
          <a:bodyPr>
            <a:normAutofit/>
          </a:bodyPr>
          <a:lstStyle/>
          <a:p>
            <a:endParaRPr lang="nl-BE" sz="24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t="21344" b="20920"/>
          <a:stretch/>
        </p:blipFill>
        <p:spPr>
          <a:xfrm>
            <a:off x="0" y="2032000"/>
            <a:ext cx="12192000" cy="4541279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3914322" y="5324475"/>
            <a:ext cx="275772" cy="18052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7" name="Tekstvak 6"/>
          <p:cNvSpPr txBox="1"/>
          <p:nvPr/>
        </p:nvSpPr>
        <p:spPr>
          <a:xfrm>
            <a:off x="3828369" y="5249758"/>
            <a:ext cx="523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>
                <a:solidFill>
                  <a:schemeClr val="bg1"/>
                </a:solidFill>
              </a:rPr>
              <a:t>Nijl</a:t>
            </a:r>
            <a:endParaRPr lang="nl-BE" dirty="0">
              <a:solidFill>
                <a:schemeClr val="bg1"/>
              </a:solidFill>
            </a:endParaRPr>
          </a:p>
        </p:txBody>
      </p:sp>
      <p:sp>
        <p:nvSpPr>
          <p:cNvPr id="8" name="Rechthoek 7"/>
          <p:cNvSpPr/>
          <p:nvPr/>
        </p:nvSpPr>
        <p:spPr>
          <a:xfrm>
            <a:off x="4142469" y="4057010"/>
            <a:ext cx="244020" cy="9440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9" name="Rechthoek 8"/>
          <p:cNvSpPr/>
          <p:nvPr/>
        </p:nvSpPr>
        <p:spPr>
          <a:xfrm>
            <a:off x="4792888" y="4065477"/>
            <a:ext cx="196624" cy="9440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0" name="Tekstvak 9"/>
          <p:cNvSpPr txBox="1"/>
          <p:nvPr/>
        </p:nvSpPr>
        <p:spPr>
          <a:xfrm>
            <a:off x="3547156" y="3956590"/>
            <a:ext cx="1029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>
                <a:solidFill>
                  <a:schemeClr val="bg1"/>
                </a:solidFill>
              </a:rPr>
              <a:t>Eufraat</a:t>
            </a:r>
            <a:endParaRPr lang="nl-BE" dirty="0">
              <a:solidFill>
                <a:schemeClr val="bg1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4666570" y="3948123"/>
            <a:ext cx="696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>
                <a:solidFill>
                  <a:schemeClr val="bg1"/>
                </a:solidFill>
              </a:rPr>
              <a:t>Tigris</a:t>
            </a:r>
            <a:endParaRPr lang="nl-BE" dirty="0">
              <a:solidFill>
                <a:schemeClr val="bg1"/>
              </a:solidFill>
            </a:endParaRPr>
          </a:p>
        </p:txBody>
      </p:sp>
      <p:sp>
        <p:nvSpPr>
          <p:cNvPr id="12" name="Rechthoek 11"/>
          <p:cNvSpPr/>
          <p:nvPr/>
        </p:nvSpPr>
        <p:spPr>
          <a:xfrm>
            <a:off x="6467475" y="4524375"/>
            <a:ext cx="246744" cy="6622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3" name="Rechthoek 12"/>
          <p:cNvSpPr/>
          <p:nvPr/>
        </p:nvSpPr>
        <p:spPr>
          <a:xfrm>
            <a:off x="9547678" y="4087795"/>
            <a:ext cx="434522" cy="7208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4" name="Tekstvak 13"/>
          <p:cNvSpPr txBox="1"/>
          <p:nvPr/>
        </p:nvSpPr>
        <p:spPr>
          <a:xfrm>
            <a:off x="5935435" y="4520459"/>
            <a:ext cx="909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>
                <a:solidFill>
                  <a:schemeClr val="bg1"/>
                </a:solidFill>
              </a:rPr>
              <a:t>Indus</a:t>
            </a:r>
            <a:endParaRPr lang="nl-BE" dirty="0">
              <a:solidFill>
                <a:schemeClr val="bg1"/>
              </a:solidFill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9363980" y="4032064"/>
            <a:ext cx="1422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>
                <a:solidFill>
                  <a:schemeClr val="bg1"/>
                </a:solidFill>
              </a:rPr>
              <a:t>Gele Rivier</a:t>
            </a:r>
            <a:endParaRPr lang="nl-B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52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>
            <a:normAutofit/>
          </a:bodyPr>
          <a:lstStyle/>
          <a:p>
            <a:r>
              <a:rPr lang="nl-BE" sz="4000" dirty="0" smtClean="0"/>
              <a:t>Ruimte </a:t>
            </a:r>
            <a:r>
              <a:rPr lang="nl-BE" sz="2800" dirty="0" smtClean="0"/>
              <a:t>(werkboek p129)</a:t>
            </a:r>
            <a:endParaRPr lang="nl-BE" sz="3200" dirty="0"/>
          </a:p>
        </p:txBody>
      </p:sp>
      <p:graphicFrame>
        <p:nvGraphicFramePr>
          <p:cNvPr id="5" name="Tijdelijke aanduiding voor inhoud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2351145"/>
              </p:ext>
            </p:extLst>
          </p:nvPr>
        </p:nvGraphicFramePr>
        <p:xfrm>
          <a:off x="1" y="2705098"/>
          <a:ext cx="12192000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  <a:gridCol w="4064000"/>
              </a:tblGrid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nl-BE" dirty="0" smtClean="0"/>
                        <a:t>Rivier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 smtClean="0"/>
                        <a:t>Continent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 smtClean="0"/>
                        <a:t>Hedendaags</a:t>
                      </a:r>
                      <a:r>
                        <a:rPr lang="nl-BE" baseline="0" dirty="0" smtClean="0"/>
                        <a:t> land</a:t>
                      </a:r>
                      <a:endParaRPr lang="nl-BE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nl-BE" dirty="0" smtClean="0"/>
                        <a:t>Nijl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nl-BE" dirty="0" smtClean="0"/>
                        <a:t>Eufraat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nl-BE" dirty="0" smtClean="0"/>
                        <a:t>Tigris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nl-BE" dirty="0" smtClean="0"/>
                        <a:t>Indus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nl-BE" dirty="0" smtClean="0"/>
                        <a:t>Gele Rivier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kstvak 15"/>
          <p:cNvSpPr txBox="1"/>
          <p:nvPr/>
        </p:nvSpPr>
        <p:spPr>
          <a:xfrm>
            <a:off x="4067175" y="3314700"/>
            <a:ext cx="404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>
                <a:solidFill>
                  <a:schemeClr val="bg1"/>
                </a:solidFill>
                <a:latin typeface="+mj-lt"/>
              </a:rPr>
              <a:t>Afrika</a:t>
            </a:r>
            <a:endParaRPr lang="nl-BE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4076700" y="3895725"/>
            <a:ext cx="404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>
                <a:solidFill>
                  <a:schemeClr val="bg1"/>
                </a:solidFill>
                <a:latin typeface="+mj-lt"/>
              </a:rPr>
              <a:t>Azië</a:t>
            </a:r>
            <a:endParaRPr lang="nl-BE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4076700" y="4488885"/>
            <a:ext cx="404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>
                <a:solidFill>
                  <a:schemeClr val="bg1"/>
                </a:solidFill>
                <a:latin typeface="+mj-lt"/>
              </a:rPr>
              <a:t>Azië</a:t>
            </a:r>
            <a:endParaRPr lang="nl-BE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Tekstvak 18"/>
          <p:cNvSpPr txBox="1"/>
          <p:nvPr/>
        </p:nvSpPr>
        <p:spPr>
          <a:xfrm>
            <a:off x="4076700" y="5056694"/>
            <a:ext cx="404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>
                <a:solidFill>
                  <a:schemeClr val="bg1"/>
                </a:solidFill>
                <a:latin typeface="+mj-lt"/>
              </a:rPr>
              <a:t>Azië</a:t>
            </a:r>
            <a:endParaRPr lang="nl-BE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4076700" y="5648610"/>
            <a:ext cx="404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>
                <a:solidFill>
                  <a:schemeClr val="bg1"/>
                </a:solidFill>
                <a:latin typeface="+mj-lt"/>
              </a:rPr>
              <a:t>Azië</a:t>
            </a:r>
            <a:endParaRPr lang="nl-BE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8143875" y="3327916"/>
            <a:ext cx="404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>
                <a:solidFill>
                  <a:schemeClr val="bg1"/>
                </a:solidFill>
                <a:latin typeface="+mj-lt"/>
              </a:rPr>
              <a:t>Egypte</a:t>
            </a:r>
            <a:endParaRPr lang="nl-BE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Tekstvak 21"/>
          <p:cNvSpPr txBox="1"/>
          <p:nvPr/>
        </p:nvSpPr>
        <p:spPr>
          <a:xfrm>
            <a:off x="8134350" y="3899416"/>
            <a:ext cx="404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>
                <a:solidFill>
                  <a:schemeClr val="bg1"/>
                </a:solidFill>
                <a:latin typeface="+mj-lt"/>
              </a:rPr>
              <a:t>Irak</a:t>
            </a:r>
            <a:endParaRPr lang="nl-BE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Tekstvak 22"/>
          <p:cNvSpPr txBox="1"/>
          <p:nvPr/>
        </p:nvSpPr>
        <p:spPr>
          <a:xfrm>
            <a:off x="8134350" y="4480441"/>
            <a:ext cx="404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>
                <a:solidFill>
                  <a:schemeClr val="bg1"/>
                </a:solidFill>
                <a:latin typeface="+mj-lt"/>
              </a:rPr>
              <a:t>Irak</a:t>
            </a:r>
            <a:endParaRPr lang="nl-BE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Tekstvak 23"/>
          <p:cNvSpPr txBox="1"/>
          <p:nvPr/>
        </p:nvSpPr>
        <p:spPr>
          <a:xfrm>
            <a:off x="8143875" y="5061466"/>
            <a:ext cx="404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>
                <a:solidFill>
                  <a:schemeClr val="bg1"/>
                </a:solidFill>
                <a:latin typeface="+mj-lt"/>
              </a:rPr>
              <a:t>India, Pakista</a:t>
            </a:r>
            <a:r>
              <a:rPr lang="nl-BE" dirty="0">
                <a:solidFill>
                  <a:schemeClr val="bg1"/>
                </a:solidFill>
                <a:latin typeface="+mj-lt"/>
              </a:rPr>
              <a:t>n</a:t>
            </a:r>
          </a:p>
        </p:txBody>
      </p:sp>
      <p:sp>
        <p:nvSpPr>
          <p:cNvPr id="25" name="Tekstvak 24"/>
          <p:cNvSpPr txBox="1"/>
          <p:nvPr/>
        </p:nvSpPr>
        <p:spPr>
          <a:xfrm>
            <a:off x="8143875" y="5652016"/>
            <a:ext cx="404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>
                <a:solidFill>
                  <a:schemeClr val="bg1"/>
                </a:solidFill>
                <a:latin typeface="+mj-lt"/>
              </a:rPr>
              <a:t>China</a:t>
            </a:r>
            <a:endParaRPr lang="nl-BE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8423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9943" y="418025"/>
            <a:ext cx="7273698" cy="1075267"/>
          </a:xfrm>
        </p:spPr>
        <p:txBody>
          <a:bodyPr>
            <a:normAutofit/>
          </a:bodyPr>
          <a:lstStyle/>
          <a:p>
            <a:r>
              <a:rPr lang="nl-BE" sz="4000" dirty="0" smtClean="0"/>
              <a:t>Domeinen </a:t>
            </a:r>
            <a:r>
              <a:rPr lang="nl-BE" sz="2800" dirty="0" smtClean="0"/>
              <a:t>(werkboek p126)</a:t>
            </a:r>
            <a:endParaRPr lang="nl-BE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4212" y="2192867"/>
            <a:ext cx="8534400" cy="3083983"/>
          </a:xfrm>
        </p:spPr>
        <p:txBody>
          <a:bodyPr>
            <a:normAutofit/>
          </a:bodyPr>
          <a:lstStyle/>
          <a:p>
            <a:endParaRPr lang="nl-BE" sz="24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30285" t="7968" r="32381" b="46463"/>
          <a:stretch/>
        </p:blipFill>
        <p:spPr>
          <a:xfrm>
            <a:off x="1" y="1726485"/>
            <a:ext cx="5907313" cy="4471885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2"/>
          <a:srcRect l="30285" t="53929" r="32381" b="5683"/>
          <a:stretch/>
        </p:blipFill>
        <p:spPr>
          <a:xfrm>
            <a:off x="5965371" y="1726484"/>
            <a:ext cx="6226629" cy="447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70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>
            <a:normAutofit/>
          </a:bodyPr>
          <a:lstStyle/>
          <a:p>
            <a:r>
              <a:rPr lang="nl-BE" sz="4000" dirty="0" smtClean="0"/>
              <a:t>Domeinen </a:t>
            </a:r>
            <a:r>
              <a:rPr lang="nl-BE" sz="2800" dirty="0" smtClean="0"/>
              <a:t>(werkboek p127)</a:t>
            </a:r>
            <a:endParaRPr lang="nl-BE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4212" y="2192867"/>
            <a:ext cx="8534400" cy="3083983"/>
          </a:xfrm>
        </p:spPr>
        <p:txBody>
          <a:bodyPr>
            <a:normAutofit/>
          </a:bodyPr>
          <a:lstStyle/>
          <a:p>
            <a:endParaRPr lang="nl-BE" sz="24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/>
          <a:srcRect l="15905" t="41154" r="29530" b="22105"/>
          <a:stretch/>
        </p:blipFill>
        <p:spPr>
          <a:xfrm>
            <a:off x="1360" y="1983020"/>
            <a:ext cx="12192000" cy="4617805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1597024" y="2834368"/>
            <a:ext cx="420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 smtClean="0">
                <a:solidFill>
                  <a:schemeClr val="bg1"/>
                </a:solidFill>
              </a:rPr>
              <a:t>standenmaatschappij</a:t>
            </a:r>
            <a:endParaRPr lang="nl-BE" sz="2800" dirty="0">
              <a:solidFill>
                <a:schemeClr val="bg1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1582510" y="5226657"/>
            <a:ext cx="42091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 smtClean="0">
                <a:solidFill>
                  <a:schemeClr val="bg1"/>
                </a:solidFill>
              </a:rPr>
              <a:t>Piramides + bouwwerken</a:t>
            </a:r>
            <a:endParaRPr lang="nl-BE" sz="28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7769677" y="2834368"/>
            <a:ext cx="420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 smtClean="0">
                <a:solidFill>
                  <a:schemeClr val="bg1"/>
                </a:solidFill>
              </a:rPr>
              <a:t>Farao + inspecteurs</a:t>
            </a:r>
            <a:endParaRPr lang="nl-BE" sz="2800" dirty="0">
              <a:solidFill>
                <a:schemeClr val="bg1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7798705" y="5180490"/>
            <a:ext cx="43647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 smtClean="0">
                <a:solidFill>
                  <a:schemeClr val="bg1"/>
                </a:solidFill>
              </a:rPr>
              <a:t>Verschillende beroepen (landbouwer, bouwmeester)</a:t>
            </a:r>
            <a:endParaRPr lang="nl-BE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89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>
            <a:normAutofit/>
          </a:bodyPr>
          <a:lstStyle/>
          <a:p>
            <a:r>
              <a:rPr lang="nl-BE" sz="4000" dirty="0" smtClean="0"/>
              <a:t>Stroomculturen</a:t>
            </a:r>
            <a:endParaRPr lang="nl-BE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4212" y="2192867"/>
            <a:ext cx="8534400" cy="3083983"/>
          </a:xfrm>
        </p:spPr>
        <p:txBody>
          <a:bodyPr>
            <a:normAutofit/>
          </a:bodyPr>
          <a:lstStyle/>
          <a:p>
            <a:endParaRPr lang="nl-BE" sz="240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2"/>
          <a:srcRect l="33948" t="21711" r="34432" b="52426"/>
          <a:stretch/>
        </p:blipFill>
        <p:spPr>
          <a:xfrm>
            <a:off x="684212" y="2097617"/>
            <a:ext cx="9394665" cy="4322233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01034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gment">
  <a:themeElements>
    <a:clrScheme name="Segment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egmen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egment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400</TotalTime>
  <Words>153</Words>
  <Application>Microsoft Office PowerPoint</Application>
  <PresentationFormat>Breedbeeld</PresentationFormat>
  <Paragraphs>61</Paragraphs>
  <Slides>14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19" baseType="lpstr">
      <vt:lpstr>Calibri</vt:lpstr>
      <vt:lpstr>Century Gothic</vt:lpstr>
      <vt:lpstr>Wingdings</vt:lpstr>
      <vt:lpstr>Wingdings 3</vt:lpstr>
      <vt:lpstr>Segment</vt:lpstr>
      <vt:lpstr>PowerPoint-presentatie</vt:lpstr>
      <vt:lpstr>Probleemstellingen</vt:lpstr>
      <vt:lpstr>Stroomcultuur?</vt:lpstr>
      <vt:lpstr>tijd</vt:lpstr>
      <vt:lpstr>Ruimte (werkboek p129)</vt:lpstr>
      <vt:lpstr>Ruimte (werkboek p129)</vt:lpstr>
      <vt:lpstr>Domeinen (werkboek p126)</vt:lpstr>
      <vt:lpstr>Domeinen (werkboek p127)</vt:lpstr>
      <vt:lpstr>Stroomculturen</vt:lpstr>
      <vt:lpstr>Werkboek p127, vraag b</vt:lpstr>
      <vt:lpstr>België</vt:lpstr>
      <vt:lpstr>Werkboek p128</vt:lpstr>
      <vt:lpstr>Werkboek p129</vt:lpstr>
      <vt:lpstr>Werkboek p129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Sien De Smet</dc:creator>
  <cp:lastModifiedBy>Sien De Smet</cp:lastModifiedBy>
  <cp:revision>23</cp:revision>
  <dcterms:created xsi:type="dcterms:W3CDTF">2016-04-07T08:37:46Z</dcterms:created>
  <dcterms:modified xsi:type="dcterms:W3CDTF">2016-04-08T15:29:20Z</dcterms:modified>
</cp:coreProperties>
</file>