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72" r:id="rId5"/>
    <p:sldId id="260" r:id="rId6"/>
    <p:sldId id="280" r:id="rId7"/>
    <p:sldId id="279" r:id="rId8"/>
    <p:sldId id="263" r:id="rId9"/>
    <p:sldId id="273" r:id="rId10"/>
    <p:sldId id="264" r:id="rId11"/>
    <p:sldId id="266" r:id="rId12"/>
    <p:sldId id="274" r:id="rId13"/>
    <p:sldId id="275" r:id="rId14"/>
    <p:sldId id="276" r:id="rId15"/>
    <p:sldId id="277" r:id="rId16"/>
    <p:sldId id="278" r:id="rId17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9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B73FDE-F340-9547-A778-4744604EEA06}" type="datetimeFigureOut">
              <a:rPr lang="nl-NL" smtClean="0"/>
              <a:pPr/>
              <a:t>07-11-2011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F686EB-EAAA-B946-A3C1-E78311D8244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7709D-9F42-8F40-8A6D-2C6FCBF86A86}" type="datetimeFigureOut">
              <a:rPr lang="nl-NL" smtClean="0"/>
              <a:pPr/>
              <a:t>07-11-2011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CE343-2FE1-2A42-8DFC-6A60CDC0FE10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eld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nl-BE" smtClean="0"/>
              <a:t>Titelstijl van model bewerken</a:t>
            </a:r>
            <a:endParaRPr kumimoji="0" lang="en-US"/>
          </a:p>
        </p:txBody>
      </p:sp>
      <p:sp>
        <p:nvSpPr>
          <p:cNvPr id="9" name="Subtitel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l-BE" smtClean="0"/>
              <a:t>Klik om de titelstijl van het model te bewerken</a:t>
            </a:r>
            <a:endParaRPr kumimoji="0" lang="en-US"/>
          </a:p>
        </p:txBody>
      </p:sp>
      <p:sp>
        <p:nvSpPr>
          <p:cNvPr id="28" name="Tijdelijke aanduiding voor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FC21939-CDD3-7044-9920-E7A88CC565CE}" type="datetime1">
              <a:rPr lang="nl-NL" smtClean="0"/>
              <a:pPr/>
              <a:t>07-11-2011</a:t>
            </a:fld>
            <a:endParaRPr lang="nl-NL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nl-NL"/>
          </a:p>
        </p:txBody>
      </p:sp>
      <p:sp>
        <p:nvSpPr>
          <p:cNvPr id="10" name="Rechthoe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hoe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hthoe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hthoe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hte verbindingslijn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hte verbindingslijn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Rechte verbindingslijn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echte verbindingslijn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echte verbindingslijn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Rechte verbindingslijn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hthoe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Tijdelijke aanduiding voor dianumm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F9D93C6-154B-0744-90FE-F3172FE9052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BE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l-BE" smtClean="0"/>
              <a:t>Klik om de tekststijl van het model te bewerken</a:t>
            </a:r>
          </a:p>
          <a:p>
            <a:pPr lvl="1" eaLnBrk="1" latinLnBrk="0" hangingPunct="1"/>
            <a:r>
              <a:rPr lang="nl-BE" smtClean="0"/>
              <a:t>Tweede niveau</a:t>
            </a:r>
          </a:p>
          <a:p>
            <a:pPr lvl="2" eaLnBrk="1" latinLnBrk="0" hangingPunct="1"/>
            <a:r>
              <a:rPr lang="nl-BE" smtClean="0"/>
              <a:t>Derde niveau</a:t>
            </a:r>
          </a:p>
          <a:p>
            <a:pPr lvl="3" eaLnBrk="1" latinLnBrk="0" hangingPunct="1"/>
            <a:r>
              <a:rPr lang="nl-BE" smtClean="0"/>
              <a:t>Vierde niveau</a:t>
            </a:r>
          </a:p>
          <a:p>
            <a:pPr lvl="4" eaLnBrk="1" latinLnBrk="0" hangingPunct="1"/>
            <a:r>
              <a:rPr lang="nl-BE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BE55B-BB5C-4842-AC7B-534E329F481C}" type="datetime1">
              <a:rPr lang="nl-NL" smtClean="0"/>
              <a:pPr/>
              <a:t>07-11-2011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nl-BE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nl-BE" smtClean="0"/>
              <a:t>Klik om de tekststijl van het model te bewerken</a:t>
            </a:r>
          </a:p>
          <a:p>
            <a:pPr lvl="1" eaLnBrk="1" latinLnBrk="0" hangingPunct="1"/>
            <a:r>
              <a:rPr lang="nl-BE" smtClean="0"/>
              <a:t>Tweede niveau</a:t>
            </a:r>
          </a:p>
          <a:p>
            <a:pPr lvl="2" eaLnBrk="1" latinLnBrk="0" hangingPunct="1"/>
            <a:r>
              <a:rPr lang="nl-BE" smtClean="0"/>
              <a:t>Derde niveau</a:t>
            </a:r>
          </a:p>
          <a:p>
            <a:pPr lvl="3" eaLnBrk="1" latinLnBrk="0" hangingPunct="1"/>
            <a:r>
              <a:rPr lang="nl-BE" smtClean="0"/>
              <a:t>Vierde niveau</a:t>
            </a:r>
          </a:p>
          <a:p>
            <a:pPr lvl="4" eaLnBrk="1" latinLnBrk="0" hangingPunct="1"/>
            <a:r>
              <a:rPr lang="nl-BE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4AADD-7611-314C-B1B6-831CF66ECEC6}" type="datetime1">
              <a:rPr lang="nl-NL" smtClean="0"/>
              <a:pPr/>
              <a:t>07-11-2011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BE" smtClean="0"/>
              <a:t>Titelstijl van model bewerken</a:t>
            </a:r>
            <a:endParaRPr kumimoji="0" lang="en-US"/>
          </a:p>
        </p:txBody>
      </p:sp>
      <p:sp>
        <p:nvSpPr>
          <p:cNvPr id="8" name="Tijdelijke aanduiding voor inhoud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nl-BE" smtClean="0"/>
              <a:t>Klik om de tekststijl van het model te bewerken</a:t>
            </a:r>
          </a:p>
          <a:p>
            <a:pPr lvl="1" eaLnBrk="1" latinLnBrk="0" hangingPunct="1"/>
            <a:r>
              <a:rPr lang="nl-BE" smtClean="0"/>
              <a:t>Tweede niveau</a:t>
            </a:r>
          </a:p>
          <a:p>
            <a:pPr lvl="2" eaLnBrk="1" latinLnBrk="0" hangingPunct="1"/>
            <a:r>
              <a:rPr lang="nl-BE" smtClean="0"/>
              <a:t>Derde niveau</a:t>
            </a:r>
          </a:p>
          <a:p>
            <a:pPr lvl="3" eaLnBrk="1" latinLnBrk="0" hangingPunct="1"/>
            <a:r>
              <a:rPr lang="nl-BE" smtClean="0"/>
              <a:t>Vierde niveau</a:t>
            </a:r>
          </a:p>
          <a:p>
            <a:pPr lvl="4" eaLnBrk="1" latinLnBrk="0" hangingPunct="1"/>
            <a:r>
              <a:rPr lang="nl-BE" smtClean="0"/>
              <a:t>Vijfde niveau</a:t>
            </a:r>
            <a:endParaRPr kumimoji="0"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7B854C7-2BB6-D948-A017-0D0704379AEE}" type="datetime1">
              <a:rPr lang="nl-NL" smtClean="0"/>
              <a:pPr/>
              <a:t>07-11-2011</a:t>
            </a:fld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F9D93C6-154B-0744-90FE-F3172FE90522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eko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nl-BE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l-BE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850D17-50F3-264B-8712-6F10249B3D4D}" type="datetime1">
              <a:rPr lang="nl-NL" smtClean="0"/>
              <a:pPr/>
              <a:t>07-11-2011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nl-NL"/>
          </a:p>
        </p:txBody>
      </p:sp>
      <p:sp>
        <p:nvSpPr>
          <p:cNvPr id="9" name="Rechthoe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hthoe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hthoe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hoe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hte verbindingslijn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echte verbindingslijn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echte verbindingslijn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echte verbindingslijn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Rechte verbindingslijn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hthoe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echte verbindingslijn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F9D93C6-154B-0744-90FE-F3172FE9052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BE" smtClean="0"/>
              <a:t>Titelstijl van model bewerken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EB7C-582E-F14E-A17C-DC184B770EB7}" type="datetime1">
              <a:rPr lang="nl-NL" smtClean="0"/>
              <a:pPr/>
              <a:t>07-11-2011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nl-BE" smtClean="0"/>
              <a:t>Klik om de tekststijl van het model te bewerken</a:t>
            </a:r>
          </a:p>
          <a:p>
            <a:pPr lvl="1" eaLnBrk="1" latinLnBrk="0" hangingPunct="1"/>
            <a:r>
              <a:rPr lang="nl-BE" smtClean="0"/>
              <a:t>Tweede niveau</a:t>
            </a:r>
          </a:p>
          <a:p>
            <a:pPr lvl="2" eaLnBrk="1" latinLnBrk="0" hangingPunct="1"/>
            <a:r>
              <a:rPr lang="nl-BE" smtClean="0"/>
              <a:t>Derde niveau</a:t>
            </a:r>
          </a:p>
          <a:p>
            <a:pPr lvl="3" eaLnBrk="1" latinLnBrk="0" hangingPunct="1"/>
            <a:r>
              <a:rPr lang="nl-BE" smtClean="0"/>
              <a:t>Vierde niveau</a:t>
            </a:r>
          </a:p>
          <a:p>
            <a:pPr lvl="4" eaLnBrk="1" latinLnBrk="0" hangingPunct="1"/>
            <a:r>
              <a:rPr lang="nl-BE" smtClean="0"/>
              <a:t>Vijfde niveau</a:t>
            </a:r>
            <a:endParaRPr kumimoji="0" lang="en-US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nl-BE" smtClean="0"/>
              <a:t>Klik om de tekststijl van het model te bewerken</a:t>
            </a:r>
          </a:p>
          <a:p>
            <a:pPr lvl="1" eaLnBrk="1" latinLnBrk="0" hangingPunct="1"/>
            <a:r>
              <a:rPr lang="nl-BE" smtClean="0"/>
              <a:t>Tweede niveau</a:t>
            </a:r>
          </a:p>
          <a:p>
            <a:pPr lvl="2" eaLnBrk="1" latinLnBrk="0" hangingPunct="1"/>
            <a:r>
              <a:rPr lang="nl-BE" smtClean="0"/>
              <a:t>Derde niveau</a:t>
            </a:r>
          </a:p>
          <a:p>
            <a:pPr lvl="3" eaLnBrk="1" latinLnBrk="0" hangingPunct="1"/>
            <a:r>
              <a:rPr lang="nl-BE" smtClean="0"/>
              <a:t>Vierde niveau</a:t>
            </a:r>
          </a:p>
          <a:p>
            <a:pPr lvl="4" eaLnBrk="1" latinLnBrk="0" hangingPunct="1"/>
            <a:r>
              <a:rPr lang="nl-BE" smtClean="0"/>
              <a:t>Vijfde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nl-BE" smtClean="0"/>
              <a:t>Titelstijl van model bewerken</a:t>
            </a:r>
            <a:endParaRPr kumimoji="0"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E6C0D-3FAF-3B49-B70B-D91DF7F7ADE5}" type="datetime1">
              <a:rPr lang="nl-NL" smtClean="0"/>
              <a:pPr/>
              <a:t>07-11-2011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nl-BE" smtClean="0"/>
              <a:t>Klik om de tekststijl van het model te bewerken</a:t>
            </a:r>
          </a:p>
          <a:p>
            <a:pPr lvl="1" eaLnBrk="1" latinLnBrk="0" hangingPunct="1"/>
            <a:r>
              <a:rPr lang="nl-BE" smtClean="0"/>
              <a:t>Tweede niveau</a:t>
            </a:r>
          </a:p>
          <a:p>
            <a:pPr lvl="2" eaLnBrk="1" latinLnBrk="0" hangingPunct="1"/>
            <a:r>
              <a:rPr lang="nl-BE" smtClean="0"/>
              <a:t>Derde niveau</a:t>
            </a:r>
          </a:p>
          <a:p>
            <a:pPr lvl="3" eaLnBrk="1" latinLnBrk="0" hangingPunct="1"/>
            <a:r>
              <a:rPr lang="nl-BE" smtClean="0"/>
              <a:t>Vierde niveau</a:t>
            </a:r>
          </a:p>
          <a:p>
            <a:pPr lvl="4" eaLnBrk="1" latinLnBrk="0" hangingPunct="1"/>
            <a:r>
              <a:rPr lang="nl-BE" smtClean="0"/>
              <a:t>Vijfde niveau</a:t>
            </a:r>
            <a:endParaRPr kumimoji="0" lang="en-US"/>
          </a:p>
        </p:txBody>
      </p:sp>
      <p:sp>
        <p:nvSpPr>
          <p:cNvPr id="13" name="Tijdelijke aanduiding voor inhoud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nl-BE" smtClean="0"/>
              <a:t>Klik om de tekststijl van het model te bewerken</a:t>
            </a:r>
          </a:p>
          <a:p>
            <a:pPr lvl="1" eaLnBrk="1" latinLnBrk="0" hangingPunct="1"/>
            <a:r>
              <a:rPr lang="nl-BE" smtClean="0"/>
              <a:t>Tweede niveau</a:t>
            </a:r>
          </a:p>
          <a:p>
            <a:pPr lvl="2" eaLnBrk="1" latinLnBrk="0" hangingPunct="1"/>
            <a:r>
              <a:rPr lang="nl-BE" smtClean="0"/>
              <a:t>Derde niveau</a:t>
            </a:r>
          </a:p>
          <a:p>
            <a:pPr lvl="3" eaLnBrk="1" latinLnBrk="0" hangingPunct="1"/>
            <a:r>
              <a:rPr lang="nl-BE" smtClean="0"/>
              <a:t>Vierde niveau</a:t>
            </a:r>
          </a:p>
          <a:p>
            <a:pPr lvl="4" eaLnBrk="1" latinLnBrk="0" hangingPunct="1"/>
            <a:r>
              <a:rPr lang="nl-BE" smtClean="0"/>
              <a:t>Vijfde niveau</a:t>
            </a:r>
            <a:endParaRPr kumimoji="0" lang="en-US"/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nl-BE" smtClean="0"/>
              <a:t>Klik om de tekststijl van het model te bewerken</a:t>
            </a:r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nl-BE" smtClean="0"/>
              <a:t>Klik om de tekststijl van het model te bewerken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BE" smtClean="0"/>
              <a:t>Titelstijl van model bewerken</a:t>
            </a:r>
            <a:endParaRPr kumimoji="0" lang="en-US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B905CD0-A9C5-1445-8D78-48CA0E0D9DA6}" type="datetime1">
              <a:rPr lang="nl-NL" smtClean="0"/>
              <a:pPr/>
              <a:t>07-11-2011</a:t>
            </a:fld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F9D93C6-154B-0744-90FE-F3172FE90522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4194D-6505-6449-986F-6AC4E7502CB4}" type="datetime1">
              <a:rPr lang="nl-NL" smtClean="0"/>
              <a:pPr/>
              <a:t>07-11-2011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Inhoud met bijsch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 verbindingslijn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nl-BE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l-BE" smtClean="0"/>
              <a:t>Klik om de tekststijl van het model te bewerken</a:t>
            </a:r>
          </a:p>
        </p:txBody>
      </p:sp>
      <p:sp>
        <p:nvSpPr>
          <p:cNvPr id="8" name="Rechte verbindingslijn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echte verbindingslijn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chte verbindingslijn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hthoe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hte verbindingslijn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Tijdelijke aanduiding voor inhoud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nl-BE" smtClean="0"/>
              <a:t>Klik om de tekststijl van het model te bewerken</a:t>
            </a:r>
          </a:p>
          <a:p>
            <a:pPr lvl="1" eaLnBrk="1" latinLnBrk="0" hangingPunct="1"/>
            <a:r>
              <a:rPr lang="nl-BE" smtClean="0"/>
              <a:t>Tweede niveau</a:t>
            </a:r>
          </a:p>
          <a:p>
            <a:pPr lvl="2" eaLnBrk="1" latinLnBrk="0" hangingPunct="1"/>
            <a:r>
              <a:rPr lang="nl-BE" smtClean="0"/>
              <a:t>Derde niveau</a:t>
            </a:r>
          </a:p>
          <a:p>
            <a:pPr lvl="3" eaLnBrk="1" latinLnBrk="0" hangingPunct="1"/>
            <a:r>
              <a:rPr lang="nl-BE" smtClean="0"/>
              <a:t>Vierde niveau</a:t>
            </a:r>
          </a:p>
          <a:p>
            <a:pPr lvl="4" eaLnBrk="1" latinLnBrk="0" hangingPunct="1"/>
            <a:r>
              <a:rPr lang="nl-BE" smtClean="0"/>
              <a:t>Vijfde niveau</a:t>
            </a:r>
            <a:endParaRPr kumimoji="0" lang="en-US"/>
          </a:p>
        </p:txBody>
      </p:sp>
      <p:sp>
        <p:nvSpPr>
          <p:cNvPr id="21" name="Tijdelijke aanduiding voor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0A87AFE-6364-6E49-904D-0C9F58272D96}" type="datetime1">
              <a:rPr lang="nl-NL" smtClean="0"/>
              <a:pPr/>
              <a:t>07-11-2011</a:t>
            </a:fld>
            <a:endParaRPr lang="nl-NL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F9D93C6-154B-0744-90FE-F3172FE90522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23" name="Tijdelijke aanduiding voor voettekst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 verbindingslijn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nl-BE" smtClean="0"/>
              <a:t>Titelstijl van model bewerken</a:t>
            </a:r>
            <a:endParaRPr kumimoji="0"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nl-BE" smtClean="0"/>
              <a:t>Klik op het pictogram als u een afbeelding wilt toevoegen</a:t>
            </a:r>
            <a:endParaRPr kumimoji="0" lang="en-US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l-BE" smtClean="0"/>
              <a:t>Klik om de tekststijl van het model te bewerken</a:t>
            </a:r>
          </a:p>
        </p:txBody>
      </p:sp>
      <p:sp>
        <p:nvSpPr>
          <p:cNvPr id="10" name="Rechte verbindingslijn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hthoe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e verbindingslijn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Rechte verbindingslijn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Rechte verbindingslijn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1E2AFFE-07CE-3345-AACD-6B17F9717066}" type="datetime1">
              <a:rPr lang="nl-NL" smtClean="0"/>
              <a:pPr/>
              <a:t>07-11-2011</a:t>
            </a:fld>
            <a:endParaRPr lang="nl-NL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F9D93C6-154B-0744-90FE-F3172FE90522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21" name="Tijdelijke aanduiding voor voettekst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 verbindingslijn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jdelijke aanduiding voor titel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nl-BE" smtClean="0"/>
              <a:t>Titelstijl van model bewerken</a:t>
            </a:r>
            <a:endParaRPr kumimoji="0" lang="en-US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l-BE" smtClean="0"/>
              <a:t>Klik om de tekststijl van het model te bewerken</a:t>
            </a:r>
          </a:p>
          <a:p>
            <a:pPr lvl="1" eaLnBrk="1" latinLnBrk="0" hangingPunct="1"/>
            <a:r>
              <a:rPr kumimoji="0" lang="nl-BE" smtClean="0"/>
              <a:t>Tweede niveau</a:t>
            </a:r>
          </a:p>
          <a:p>
            <a:pPr lvl="2" eaLnBrk="1" latinLnBrk="0" hangingPunct="1"/>
            <a:r>
              <a:rPr kumimoji="0" lang="nl-BE" smtClean="0"/>
              <a:t>Derde niveau</a:t>
            </a:r>
          </a:p>
          <a:p>
            <a:pPr lvl="3" eaLnBrk="1" latinLnBrk="0" hangingPunct="1"/>
            <a:r>
              <a:rPr kumimoji="0" lang="nl-BE" smtClean="0"/>
              <a:t>Vierde niveau</a:t>
            </a:r>
          </a:p>
          <a:p>
            <a:pPr lvl="4" eaLnBrk="1" latinLnBrk="0" hangingPunct="1"/>
            <a:r>
              <a:rPr kumimoji="0" lang="nl-BE" smtClean="0"/>
              <a:t>Vijfde niveau</a:t>
            </a:r>
            <a:endParaRPr kumimoji="0" lang="en-US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D92132B-B612-A345-8290-9F9F334075C5}" type="datetime1">
              <a:rPr lang="nl-NL" smtClean="0"/>
              <a:pPr/>
              <a:t>07-11-2011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7" name="Rechte verbindingslijn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echte verbindingslijn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hthoe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hte verbindingslijn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Tijdelijke aanduiding voor dianumm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F9D93C6-154B-0744-90FE-F3172FE9052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6" Type="http://schemas.openxmlformats.org/officeDocument/2006/relationships/image" Target="../media/image24.jpeg"/><Relationship Id="rId7" Type="http://schemas.openxmlformats.org/officeDocument/2006/relationships/image" Target="../media/image25.png"/><Relationship Id="rId8" Type="http://schemas.openxmlformats.org/officeDocument/2006/relationships/image" Target="../media/image26.jpeg"/><Relationship Id="rId9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286000" y="3376647"/>
            <a:ext cx="6172200" cy="1094609"/>
          </a:xfrm>
        </p:spPr>
        <p:txBody>
          <a:bodyPr/>
          <a:lstStyle/>
          <a:p>
            <a:r>
              <a:rPr lang="nl-NL" dirty="0" smtClean="0"/>
              <a:t>Voortplanting bij bloemplanten</a:t>
            </a:r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/>
        <p:txBody>
          <a:bodyPr anchor="b"/>
          <a:lstStyle/>
          <a:p>
            <a:pPr algn="r"/>
            <a:r>
              <a:rPr lang="nl-NL" dirty="0" smtClean="0"/>
              <a:t>Sanne </a:t>
            </a:r>
            <a:r>
              <a:rPr lang="nl-NL" dirty="0" err="1" smtClean="0"/>
              <a:t>Brys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1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81416" cy="1143000"/>
          </a:xfrm>
        </p:spPr>
        <p:txBody>
          <a:bodyPr/>
          <a:lstStyle/>
          <a:p>
            <a:r>
              <a:rPr lang="nl-NL" dirty="0" smtClean="0"/>
              <a:t>De microscopische bouw van een bloem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10</a:t>
            </a:fld>
            <a:endParaRPr lang="nl-NL"/>
          </a:p>
        </p:txBody>
      </p:sp>
      <p:pic>
        <p:nvPicPr>
          <p:cNvPr id="5" name="Picture 6" descr="NATU2LW_D2_H1_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72275"/>
            <a:ext cx="5753222" cy="4061775"/>
          </a:xfrm>
          <a:prstGeom prst="rect">
            <a:avLst/>
          </a:prstGeom>
          <a:noFill/>
        </p:spPr>
      </p:pic>
      <p:sp>
        <p:nvSpPr>
          <p:cNvPr id="6" name="Tekstvak 5"/>
          <p:cNvSpPr txBox="1"/>
          <p:nvPr/>
        </p:nvSpPr>
        <p:spPr>
          <a:xfrm>
            <a:off x="457200" y="6055203"/>
            <a:ext cx="1566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b="1" dirty="0" smtClean="0"/>
              <a:t>Helmknop</a:t>
            </a:r>
            <a:endParaRPr lang="nl-NL" sz="2000" b="1" dirty="0"/>
          </a:p>
        </p:txBody>
      </p:sp>
      <p:pic>
        <p:nvPicPr>
          <p:cNvPr id="7" name="Afbeelding 6" descr="Schermafbeelding 2011-10-20 om 15.00.5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058916" y="1932625"/>
            <a:ext cx="2679700" cy="2159000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6319266" y="4351975"/>
            <a:ext cx="2298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b="1" dirty="0" smtClean="0"/>
              <a:t>Stuifmeelkorrel</a:t>
            </a:r>
            <a:endParaRPr lang="nl-NL" sz="2000" b="1" dirty="0"/>
          </a:p>
        </p:txBody>
      </p:sp>
      <p:cxnSp>
        <p:nvCxnSpPr>
          <p:cNvPr id="12" name="Kromme verbindingslijn 11"/>
          <p:cNvCxnSpPr/>
          <p:nvPr/>
        </p:nvCxnSpPr>
        <p:spPr>
          <a:xfrm flipV="1">
            <a:off x="4837793" y="2839515"/>
            <a:ext cx="1481473" cy="285379"/>
          </a:xfrm>
          <a:prstGeom prst="curvedConnector3">
            <a:avLst>
              <a:gd name="adj1" fmla="val 50000"/>
            </a:avLst>
          </a:prstGeom>
          <a:ln w="50800">
            <a:solidFill>
              <a:srgbClr val="FF0000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81416" cy="1143000"/>
          </a:xfrm>
        </p:spPr>
        <p:txBody>
          <a:bodyPr/>
          <a:lstStyle/>
          <a:p>
            <a:r>
              <a:rPr lang="nl-NL" dirty="0" smtClean="0"/>
              <a:t>De microscopische bouw van een bloem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11</a:t>
            </a:fld>
            <a:endParaRPr lang="nl-NL"/>
          </a:p>
        </p:txBody>
      </p:sp>
      <p:sp>
        <p:nvSpPr>
          <p:cNvPr id="6" name="Tekstvak 5"/>
          <p:cNvSpPr txBox="1"/>
          <p:nvPr/>
        </p:nvSpPr>
        <p:spPr>
          <a:xfrm>
            <a:off x="457200" y="5855148"/>
            <a:ext cx="22222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b="1" dirty="0" smtClean="0"/>
              <a:t>Vruchtbeginsel</a:t>
            </a:r>
            <a:endParaRPr lang="nl-NL" sz="2000" b="1" dirty="0"/>
          </a:p>
        </p:txBody>
      </p:sp>
      <p:sp>
        <p:nvSpPr>
          <p:cNvPr id="8" name="Tekstvak 7"/>
          <p:cNvSpPr txBox="1"/>
          <p:nvPr/>
        </p:nvSpPr>
        <p:spPr>
          <a:xfrm>
            <a:off x="6490715" y="4351975"/>
            <a:ext cx="8544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b="1" dirty="0" smtClean="0"/>
              <a:t>Eicel</a:t>
            </a:r>
            <a:endParaRPr lang="nl-NL" sz="2000" b="1" dirty="0"/>
          </a:p>
        </p:txBody>
      </p:sp>
      <p:cxnSp>
        <p:nvCxnSpPr>
          <p:cNvPr id="12" name="Kromme verbindingslijn 11"/>
          <p:cNvCxnSpPr/>
          <p:nvPr/>
        </p:nvCxnSpPr>
        <p:spPr>
          <a:xfrm flipV="1">
            <a:off x="4837793" y="2839515"/>
            <a:ext cx="1481473" cy="285379"/>
          </a:xfrm>
          <a:prstGeom prst="curvedConnector3">
            <a:avLst>
              <a:gd name="adj1" fmla="val 50000"/>
            </a:avLst>
          </a:prstGeom>
          <a:ln w="50800">
            <a:solidFill>
              <a:srgbClr val="FF0000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9" descr="NATU2LW_D2_H1_01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-871" r="-871"/>
          <a:stretch>
            <a:fillRect/>
          </a:stretch>
        </p:blipFill>
        <p:spPr bwMode="auto">
          <a:xfrm>
            <a:off x="457200" y="1672275"/>
            <a:ext cx="5899808" cy="3850528"/>
          </a:xfrm>
          <a:prstGeom prst="rect">
            <a:avLst/>
          </a:prstGeom>
          <a:noFill/>
        </p:spPr>
      </p:pic>
      <p:pic>
        <p:nvPicPr>
          <p:cNvPr id="10" name="Afbeelding 9" descr="Schermafbeelding 2011-10-20 om 15.21.4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6179569" y="1983421"/>
            <a:ext cx="2479981" cy="1857688"/>
          </a:xfrm>
          <a:prstGeom prst="rect">
            <a:avLst/>
          </a:prstGeom>
        </p:spPr>
      </p:pic>
      <p:cxnSp>
        <p:nvCxnSpPr>
          <p:cNvPr id="11" name="Kromme verbindingslijn 10"/>
          <p:cNvCxnSpPr/>
          <p:nvPr/>
        </p:nvCxnSpPr>
        <p:spPr>
          <a:xfrm flipV="1">
            <a:off x="3123409" y="2254489"/>
            <a:ext cx="3233599" cy="727716"/>
          </a:xfrm>
          <a:prstGeom prst="curvedConnector3">
            <a:avLst>
              <a:gd name="adj1" fmla="val 50000"/>
            </a:avLst>
          </a:prstGeom>
          <a:ln w="50800">
            <a:solidFill>
              <a:srgbClr val="FF0000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 gebeurt de bestuiving?</a:t>
            </a:r>
            <a:br>
              <a:rPr lang="nl-NL" dirty="0" smtClean="0"/>
            </a:br>
            <a:r>
              <a:rPr lang="nl-NL" dirty="0" smtClean="0"/>
              <a:t>De herkomst van stuifmeel.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12</a:t>
            </a:fld>
            <a:endParaRPr lang="nl-NL"/>
          </a:p>
        </p:txBody>
      </p:sp>
      <p:pic>
        <p:nvPicPr>
          <p:cNvPr id="5" name="Picture 13" descr="NATU2LW_D2_H1_023"/>
          <p:cNvPicPr>
            <a:picLocks noChangeAspect="1" noChangeArrowheads="1"/>
          </p:cNvPicPr>
          <p:nvPr/>
        </p:nvPicPr>
        <p:blipFill>
          <a:blip r:embed="rId2"/>
          <a:srcRect r="75550"/>
          <a:stretch>
            <a:fillRect/>
          </a:stretch>
        </p:blipFill>
        <p:spPr bwMode="auto">
          <a:xfrm>
            <a:off x="1470426" y="1899978"/>
            <a:ext cx="2182894" cy="1671637"/>
          </a:xfrm>
          <a:prstGeom prst="rect">
            <a:avLst/>
          </a:prstGeom>
          <a:noFill/>
        </p:spPr>
      </p:pic>
      <p:pic>
        <p:nvPicPr>
          <p:cNvPr id="6" name="Picture 13" descr="NATU2LW_D2_H1_023"/>
          <p:cNvPicPr>
            <a:picLocks noChangeAspect="1" noChangeArrowheads="1"/>
          </p:cNvPicPr>
          <p:nvPr/>
        </p:nvPicPr>
        <p:blipFill>
          <a:blip r:embed="rId2"/>
          <a:srcRect l="23566" r="50220"/>
          <a:stretch>
            <a:fillRect/>
          </a:stretch>
        </p:blipFill>
        <p:spPr bwMode="auto">
          <a:xfrm>
            <a:off x="4737897" y="1899978"/>
            <a:ext cx="2340408" cy="1671637"/>
          </a:xfrm>
          <a:prstGeom prst="rect">
            <a:avLst/>
          </a:prstGeom>
          <a:noFill/>
        </p:spPr>
      </p:pic>
      <p:pic>
        <p:nvPicPr>
          <p:cNvPr id="7" name="Picture 13" descr="NATU2LW_D2_H1_023"/>
          <p:cNvPicPr>
            <a:picLocks noChangeAspect="1" noChangeArrowheads="1"/>
          </p:cNvPicPr>
          <p:nvPr/>
        </p:nvPicPr>
        <p:blipFill>
          <a:blip r:embed="rId2"/>
          <a:srcRect l="49620" r="24486"/>
          <a:stretch>
            <a:fillRect/>
          </a:stretch>
        </p:blipFill>
        <p:spPr bwMode="auto">
          <a:xfrm>
            <a:off x="1470426" y="4240081"/>
            <a:ext cx="2311866" cy="1671637"/>
          </a:xfrm>
          <a:prstGeom prst="rect">
            <a:avLst/>
          </a:prstGeom>
          <a:noFill/>
        </p:spPr>
      </p:pic>
      <p:pic>
        <p:nvPicPr>
          <p:cNvPr id="8" name="Picture 13" descr="NATU2LW_D2_H1_023"/>
          <p:cNvPicPr>
            <a:picLocks noChangeAspect="1" noChangeArrowheads="1"/>
          </p:cNvPicPr>
          <p:nvPr/>
        </p:nvPicPr>
        <p:blipFill>
          <a:blip r:embed="rId2"/>
          <a:srcRect l="75035"/>
          <a:stretch>
            <a:fillRect/>
          </a:stretch>
        </p:blipFill>
        <p:spPr bwMode="auto">
          <a:xfrm>
            <a:off x="4849415" y="4062413"/>
            <a:ext cx="2228890" cy="1671637"/>
          </a:xfrm>
          <a:prstGeom prst="rect">
            <a:avLst/>
          </a:prstGeom>
          <a:noFill/>
        </p:spPr>
      </p:pic>
      <p:sp>
        <p:nvSpPr>
          <p:cNvPr id="9" name="Tekstvak 8"/>
          <p:cNvSpPr txBox="1"/>
          <p:nvPr/>
        </p:nvSpPr>
        <p:spPr>
          <a:xfrm>
            <a:off x="957213" y="1899978"/>
            <a:ext cx="513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b="1" dirty="0" smtClean="0"/>
              <a:t>1.</a:t>
            </a:r>
            <a:endParaRPr lang="nl-NL" sz="2400" b="1" dirty="0"/>
          </a:p>
        </p:txBody>
      </p:sp>
      <p:sp>
        <p:nvSpPr>
          <p:cNvPr id="10" name="Tekstvak 9"/>
          <p:cNvSpPr txBox="1"/>
          <p:nvPr/>
        </p:nvSpPr>
        <p:spPr>
          <a:xfrm>
            <a:off x="4592808" y="1899978"/>
            <a:ext cx="513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b="1" dirty="0" smtClean="0"/>
              <a:t>2.</a:t>
            </a:r>
            <a:endParaRPr lang="nl-NL" sz="2400" b="1" dirty="0"/>
          </a:p>
        </p:txBody>
      </p:sp>
      <p:sp>
        <p:nvSpPr>
          <p:cNvPr id="11" name="Tekstvak 10"/>
          <p:cNvSpPr txBox="1"/>
          <p:nvPr/>
        </p:nvSpPr>
        <p:spPr>
          <a:xfrm>
            <a:off x="1109613" y="4240081"/>
            <a:ext cx="513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b="1" dirty="0" smtClean="0"/>
              <a:t>3.</a:t>
            </a:r>
            <a:endParaRPr lang="nl-NL" sz="2400" b="1" dirty="0"/>
          </a:p>
        </p:txBody>
      </p:sp>
      <p:sp>
        <p:nvSpPr>
          <p:cNvPr id="12" name="Tekstvak 11"/>
          <p:cNvSpPr txBox="1"/>
          <p:nvPr/>
        </p:nvSpPr>
        <p:spPr>
          <a:xfrm>
            <a:off x="4592808" y="4240081"/>
            <a:ext cx="513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b="1" dirty="0" smtClean="0"/>
              <a:t>4.</a:t>
            </a:r>
            <a:endParaRPr lang="nl-NL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13</a:t>
            </a:fld>
            <a:endParaRPr lang="nl-NL"/>
          </a:p>
        </p:txBody>
      </p:sp>
      <p:pic>
        <p:nvPicPr>
          <p:cNvPr id="5" name="Picture 14" descr="NATU2LW_D2_H1_0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644" y="1862138"/>
            <a:ext cx="5592473" cy="4138710"/>
          </a:xfrm>
          <a:prstGeom prst="rect">
            <a:avLst/>
          </a:prstGeom>
          <a:noFill/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 gebeurt de bestuiving?</a:t>
            </a:r>
            <a:br>
              <a:rPr lang="nl-NL" dirty="0" smtClean="0"/>
            </a:br>
            <a:r>
              <a:rPr lang="nl-NL" dirty="0" smtClean="0"/>
              <a:t>De herkomst van stuifmeel.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14</a:t>
            </a:fld>
            <a:endParaRPr lang="nl-NL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oorzaken van bestuiving. </a:t>
            </a:r>
            <a:br>
              <a:rPr lang="nl-NL" dirty="0" smtClean="0"/>
            </a:br>
            <a:r>
              <a:rPr lang="nl-NL" dirty="0" err="1" smtClean="0"/>
              <a:t>Insectenbloeiers</a:t>
            </a:r>
            <a:r>
              <a:rPr lang="nl-NL" dirty="0" smtClean="0"/>
              <a:t>.</a:t>
            </a:r>
            <a:endParaRPr lang="nl-NL" dirty="0"/>
          </a:p>
        </p:txBody>
      </p:sp>
      <p:pic>
        <p:nvPicPr>
          <p:cNvPr id="7" name="Afbeelding 6" descr="bloemen-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1417638"/>
            <a:ext cx="2463844" cy="1642562"/>
          </a:xfrm>
          <a:prstGeom prst="rect">
            <a:avLst/>
          </a:prstGeom>
        </p:spPr>
      </p:pic>
      <p:pic>
        <p:nvPicPr>
          <p:cNvPr id="8" name="Afbeelding 7" descr="Schermafbeelding 2011-10-24 om 23.16.5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384" y="1417638"/>
            <a:ext cx="2375397" cy="1642562"/>
          </a:xfrm>
          <a:prstGeom prst="rect">
            <a:avLst/>
          </a:prstGeom>
        </p:spPr>
      </p:pic>
      <p:pic>
        <p:nvPicPr>
          <p:cNvPr id="9" name="Afbeelding 8" descr="ruike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831224" y="1417638"/>
            <a:ext cx="2297792" cy="1642562"/>
          </a:xfrm>
          <a:prstGeom prst="rect">
            <a:avLst/>
          </a:prstGeom>
          <a:effectLst/>
        </p:spPr>
      </p:pic>
      <p:pic>
        <p:nvPicPr>
          <p:cNvPr id="10" name="Afbeelding 9" descr="necta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1" y="3242843"/>
            <a:ext cx="2463844" cy="1580052"/>
          </a:xfrm>
          <a:prstGeom prst="rect">
            <a:avLst/>
          </a:prstGeom>
        </p:spPr>
      </p:pic>
      <p:pic>
        <p:nvPicPr>
          <p:cNvPr id="11" name="Afbeelding 10" descr="paardenbloem.jpg"/>
          <p:cNvPicPr>
            <a:picLocks noChangeAspect="1"/>
          </p:cNvPicPr>
          <p:nvPr/>
        </p:nvPicPr>
        <p:blipFill>
          <a:blip r:embed="rId6"/>
          <a:srcRect b="6339"/>
          <a:stretch>
            <a:fillRect/>
          </a:stretch>
        </p:blipFill>
        <p:spPr>
          <a:xfrm>
            <a:off x="3130384" y="3242843"/>
            <a:ext cx="2375397" cy="1580052"/>
          </a:xfrm>
          <a:prstGeom prst="rect">
            <a:avLst/>
          </a:prstGeom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30953" y="3242843"/>
            <a:ext cx="2398063" cy="354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 descr="NATU2LW_D2_H1_03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" y="4986621"/>
            <a:ext cx="2400045" cy="1800034"/>
          </a:xfrm>
          <a:prstGeom prst="rect">
            <a:avLst/>
          </a:prstGeom>
          <a:noFill/>
        </p:spPr>
      </p:pic>
      <p:pic>
        <p:nvPicPr>
          <p:cNvPr id="14" name="Picture 5" descr="NATU2LW_D2_H1_039"/>
          <p:cNvPicPr>
            <a:picLocks noChangeAspect="1" noChangeArrowheads="1"/>
          </p:cNvPicPr>
          <p:nvPr/>
        </p:nvPicPr>
        <p:blipFill>
          <a:blip r:embed="rId9"/>
          <a:srcRect t="26918"/>
          <a:stretch>
            <a:fillRect/>
          </a:stretch>
        </p:blipFill>
        <p:spPr bwMode="auto">
          <a:xfrm>
            <a:off x="3130383" y="5046799"/>
            <a:ext cx="2375397" cy="1739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15</a:t>
            </a:fld>
            <a:endParaRPr lang="nl-NL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072675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De oorzaken van bestuiving. </a:t>
            </a:r>
            <a:r>
              <a:rPr lang="nl-NL" dirty="0" err="1" smtClean="0"/>
              <a:t>Windbloeiers</a:t>
            </a:r>
            <a:r>
              <a:rPr lang="nl-NL" dirty="0" smtClean="0"/>
              <a:t>.</a:t>
            </a:r>
            <a:endParaRPr lang="nl-NL" dirty="0"/>
          </a:p>
        </p:txBody>
      </p:sp>
      <p:pic>
        <p:nvPicPr>
          <p:cNvPr id="6" name="Afbeelding 3" descr="grasstuifmeel.jpg"/>
          <p:cNvPicPr>
            <a:picLocks noChangeAspect="1"/>
          </p:cNvPicPr>
          <p:nvPr/>
        </p:nvPicPr>
        <p:blipFill>
          <a:blip r:embed="rId2"/>
          <a:srcRect b="10061"/>
          <a:stretch>
            <a:fillRect/>
          </a:stretch>
        </p:blipFill>
        <p:spPr bwMode="auto">
          <a:xfrm>
            <a:off x="457200" y="1167105"/>
            <a:ext cx="3738408" cy="21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7" descr="Schermafbeelding 2011-10-25 om 00.25.30.png"/>
          <p:cNvPicPr>
            <a:picLocks noChangeAspect="1"/>
          </p:cNvPicPr>
          <p:nvPr/>
        </p:nvPicPr>
        <p:blipFill>
          <a:blip r:embed="rId3"/>
          <a:srcRect b="10061"/>
          <a:stretch>
            <a:fillRect/>
          </a:stretch>
        </p:blipFill>
        <p:spPr>
          <a:xfrm>
            <a:off x="4390608" y="1167105"/>
            <a:ext cx="3738408" cy="2168375"/>
          </a:xfrm>
          <a:prstGeom prst="rect">
            <a:avLst/>
          </a:prstGeom>
        </p:spPr>
      </p:pic>
      <p:pic>
        <p:nvPicPr>
          <p:cNvPr id="11" name="Afbeelding 10" descr="Schermafbeelding 2011-10-25 om 00.32.3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0529" y="3619932"/>
            <a:ext cx="2349821" cy="2919778"/>
          </a:xfrm>
          <a:prstGeom prst="rect">
            <a:avLst/>
          </a:prstGeom>
        </p:spPr>
      </p:pic>
      <p:pic>
        <p:nvPicPr>
          <p:cNvPr id="12" name="Afbeelding 11" descr="Schermafbeelding 2011-10-25 om 00.34.0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5134" y="3619932"/>
            <a:ext cx="2779666" cy="2919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oorzaken van bestuiving. </a:t>
            </a:r>
            <a:br>
              <a:rPr lang="nl-NL" dirty="0" smtClean="0"/>
            </a:br>
            <a:r>
              <a:rPr lang="nl-NL" dirty="0" smtClean="0"/>
              <a:t>Gevolgen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16</a:t>
            </a:fld>
            <a:endParaRPr lang="nl-NL"/>
          </a:p>
        </p:txBody>
      </p:sp>
      <p:pic>
        <p:nvPicPr>
          <p:cNvPr id="5" name="Afbeelding 4" descr="Schermafbeelding 2011-10-25 om 00.45.5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99" y="1638300"/>
            <a:ext cx="485099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2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imgp65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553" y="464721"/>
            <a:ext cx="3338765" cy="4672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ijdelijke aanduiding voor inhoud 3" descr="zandkool4.jpg"/>
          <p:cNvPicPr>
            <a:picLocks noGrp="1" noChangeAspect="1"/>
          </p:cNvPicPr>
          <p:nvPr>
            <p:ph idx="1"/>
          </p:nvPr>
        </p:nvPicPr>
        <p:blipFill>
          <a:blip r:embed="rId3"/>
          <a:srcRect l="5805" r="7395"/>
          <a:stretch>
            <a:fillRect/>
          </a:stretch>
        </p:blipFill>
        <p:spPr>
          <a:xfrm>
            <a:off x="3895922" y="464721"/>
            <a:ext cx="4481024" cy="4672090"/>
          </a:xfrm>
        </p:spPr>
      </p:pic>
      <p:sp>
        <p:nvSpPr>
          <p:cNvPr id="8" name="Tijdelijke aanduiding voor dianumm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3</a:t>
            </a:fld>
            <a:endParaRPr lang="nl-NL"/>
          </a:p>
        </p:txBody>
      </p:sp>
      <p:pic>
        <p:nvPicPr>
          <p:cNvPr id="7" name="Tijdelijke aanduiding voor inhoud 3" descr="zandkool1.jpg"/>
          <p:cNvPicPr>
            <a:picLocks noChangeAspect="1"/>
          </p:cNvPicPr>
          <p:nvPr/>
        </p:nvPicPr>
        <p:blipFill>
          <a:blip r:embed="rId4"/>
          <a:srcRect t="19558" r="17696" b="43407"/>
          <a:stretch>
            <a:fillRect/>
          </a:stretch>
        </p:blipFill>
        <p:spPr bwMode="auto">
          <a:xfrm>
            <a:off x="314553" y="5424246"/>
            <a:ext cx="3338765" cy="1235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Afbeelding 3" descr="plantyn.jpg"/>
          <p:cNvPicPr>
            <a:picLocks noChangeAspect="1"/>
          </p:cNvPicPr>
          <p:nvPr/>
        </p:nvPicPr>
        <p:blipFill>
          <a:blip r:embed="rId5"/>
          <a:srcRect t="23684" b="10762"/>
          <a:stretch>
            <a:fillRect/>
          </a:stretch>
        </p:blipFill>
        <p:spPr bwMode="auto">
          <a:xfrm>
            <a:off x="4732571" y="5424246"/>
            <a:ext cx="2825614" cy="1235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276515" cy="1143000"/>
          </a:xfrm>
        </p:spPr>
        <p:txBody>
          <a:bodyPr/>
          <a:lstStyle/>
          <a:p>
            <a:r>
              <a:rPr lang="nl-NL" dirty="0" smtClean="0"/>
              <a:t>De macroscopische bouw van een bloem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4</a:t>
            </a:fld>
            <a:endParaRPr lang="nl-NL"/>
          </a:p>
        </p:txBody>
      </p:sp>
      <p:sp>
        <p:nvSpPr>
          <p:cNvPr id="5" name="Tekstvak 4"/>
          <p:cNvSpPr txBox="1"/>
          <p:nvPr/>
        </p:nvSpPr>
        <p:spPr>
          <a:xfrm>
            <a:off x="7071793" y="4980686"/>
            <a:ext cx="1501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Bloemsteel</a:t>
            </a:r>
            <a:endParaRPr lang="nl-NL" b="1" dirty="0"/>
          </a:p>
        </p:txBody>
      </p:sp>
      <p:sp>
        <p:nvSpPr>
          <p:cNvPr id="8" name="Tekstvak 7"/>
          <p:cNvSpPr txBox="1"/>
          <p:nvPr/>
        </p:nvSpPr>
        <p:spPr>
          <a:xfrm>
            <a:off x="208927" y="4353683"/>
            <a:ext cx="1809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Kelkbladeren</a:t>
            </a:r>
            <a:endParaRPr lang="nl-NL" b="1" dirty="0"/>
          </a:p>
        </p:txBody>
      </p:sp>
      <p:sp>
        <p:nvSpPr>
          <p:cNvPr id="9" name="Tekstvak 8"/>
          <p:cNvSpPr txBox="1"/>
          <p:nvPr/>
        </p:nvSpPr>
        <p:spPr>
          <a:xfrm>
            <a:off x="208927" y="2040456"/>
            <a:ext cx="2001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Kroonbladeren</a:t>
            </a:r>
            <a:endParaRPr lang="nl-NL" b="1" dirty="0"/>
          </a:p>
        </p:txBody>
      </p:sp>
      <p:pic>
        <p:nvPicPr>
          <p:cNvPr id="10" name="Afbeelding 9" descr="Schermafbeelding 2011-11-04 om 14.58.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2901" y="1374831"/>
            <a:ext cx="4626106" cy="4703762"/>
          </a:xfrm>
          <a:prstGeom prst="rect">
            <a:avLst/>
          </a:prstGeom>
        </p:spPr>
      </p:pic>
      <p:cxnSp>
        <p:nvCxnSpPr>
          <p:cNvPr id="14" name="Rechte verbindingslijn met pijl 13"/>
          <p:cNvCxnSpPr/>
          <p:nvPr/>
        </p:nvCxnSpPr>
        <p:spPr>
          <a:xfrm>
            <a:off x="208927" y="2495402"/>
            <a:ext cx="3301684" cy="1588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met pijl 14"/>
          <p:cNvCxnSpPr/>
          <p:nvPr/>
        </p:nvCxnSpPr>
        <p:spPr>
          <a:xfrm>
            <a:off x="208927" y="4822065"/>
            <a:ext cx="3301684" cy="1588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met pijl 15"/>
          <p:cNvCxnSpPr/>
          <p:nvPr/>
        </p:nvCxnSpPr>
        <p:spPr>
          <a:xfrm rot="10800000">
            <a:off x="4683995" y="5463408"/>
            <a:ext cx="3889156" cy="1588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kstvak 10"/>
          <p:cNvSpPr txBox="1"/>
          <p:nvPr/>
        </p:nvSpPr>
        <p:spPr>
          <a:xfrm>
            <a:off x="208927" y="6255258"/>
            <a:ext cx="6862866" cy="369332"/>
          </a:xfrm>
          <a:prstGeom prst="rect">
            <a:avLst/>
          </a:prstGeom>
          <a:effectLst>
            <a:glow rad="63500">
              <a:schemeClr val="accent1">
                <a:alpha val="75000"/>
              </a:schemeClr>
            </a:glow>
            <a:outerShdw blurRad="50800" dist="38100" dir="5400000" rotWithShape="0">
              <a:srgbClr val="000000">
                <a:alpha val="43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NL" b="1" dirty="0" smtClean="0"/>
              <a:t>kroonbladeren + kelkbladeren = </a:t>
            </a:r>
            <a:r>
              <a:rPr lang="nl-NL" b="1" u="sng" dirty="0" smtClean="0"/>
              <a:t>BLOEMBEKLEEDSEL</a:t>
            </a:r>
            <a:endParaRPr lang="nl-NL" b="1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Tul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318295">
            <a:off x="3182205" y="1181707"/>
            <a:ext cx="2779591" cy="6400374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347869" cy="1143000"/>
          </a:xfrm>
        </p:spPr>
        <p:txBody>
          <a:bodyPr/>
          <a:lstStyle/>
          <a:p>
            <a:r>
              <a:rPr lang="nl-NL" dirty="0" smtClean="0"/>
              <a:t>De macroscopische bouw van een bloem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5</a:t>
            </a:fld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457199" y="1755077"/>
            <a:ext cx="3230330" cy="369332"/>
          </a:xfrm>
          <a:prstGeom prst="rect">
            <a:avLst/>
          </a:prstGeom>
          <a:effectLst>
            <a:glow rad="63500">
              <a:schemeClr val="accent1">
                <a:alpha val="75000"/>
              </a:schemeClr>
            </a:glow>
            <a:outerShdw blurRad="50800" dist="38100" dir="5400000" rotWithShape="0">
              <a:srgbClr val="000000">
                <a:alpha val="43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NL" b="1" dirty="0" smtClean="0"/>
              <a:t>BLOEMDEKBLADEREN</a:t>
            </a:r>
            <a:endParaRPr lang="nl-NL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6</a:t>
            </a:fld>
            <a:endParaRPr lang="nl-NL"/>
          </a:p>
        </p:txBody>
      </p:sp>
      <p:pic>
        <p:nvPicPr>
          <p:cNvPr id="5" name="Afbeelding 4" descr="wg_0847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08146" y="3538692"/>
            <a:ext cx="2263786" cy="3019660"/>
          </a:xfrm>
          <a:prstGeom prst="rect">
            <a:avLst/>
          </a:prstGeom>
        </p:spPr>
      </p:pic>
      <p:pic>
        <p:nvPicPr>
          <p:cNvPr id="6" name="Afbeelding 5" descr="Schermafbeelding 2011-11-07 om 20.35.13.png"/>
          <p:cNvPicPr>
            <a:picLocks noChangeAspect="1"/>
          </p:cNvPicPr>
          <p:nvPr/>
        </p:nvPicPr>
        <p:blipFill>
          <a:blip r:embed="rId3"/>
          <a:srcRect l="13505"/>
          <a:stretch>
            <a:fillRect/>
          </a:stretch>
        </p:blipFill>
        <p:spPr>
          <a:xfrm rot="16200000">
            <a:off x="2549898" y="737064"/>
            <a:ext cx="3124894" cy="2278602"/>
          </a:xfrm>
          <a:prstGeom prst="rect">
            <a:avLst/>
          </a:prstGeom>
        </p:spPr>
      </p:pic>
      <p:pic>
        <p:nvPicPr>
          <p:cNvPr id="7" name="Afbeelding 6" descr="Schermafbeelding 2011-11-07 om 20.40.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638" y="313918"/>
            <a:ext cx="2207442" cy="3124894"/>
          </a:xfrm>
          <a:prstGeom prst="rect">
            <a:avLst/>
          </a:prstGeom>
        </p:spPr>
      </p:pic>
      <p:pic>
        <p:nvPicPr>
          <p:cNvPr id="8" name="Afbeelding 7" descr="Schermafbeelding 2011-11-07 om 20.40.3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4249" y="3658247"/>
            <a:ext cx="3491963" cy="2900105"/>
          </a:xfrm>
          <a:prstGeom prst="rect">
            <a:avLst/>
          </a:prstGeom>
        </p:spPr>
      </p:pic>
      <p:pic>
        <p:nvPicPr>
          <p:cNvPr id="9" name="Afbeelding 8" descr="Schermafbeelding 2011-11-07 om 20.39.24.png"/>
          <p:cNvPicPr>
            <a:picLocks noChangeAspect="1"/>
          </p:cNvPicPr>
          <p:nvPr/>
        </p:nvPicPr>
        <p:blipFill>
          <a:blip r:embed="rId6"/>
          <a:srcRect l="1873" t="14718" r="71740" b="30775"/>
          <a:stretch>
            <a:fillRect/>
          </a:stretch>
        </p:blipFill>
        <p:spPr>
          <a:xfrm rot="10800000">
            <a:off x="5716185" y="313918"/>
            <a:ext cx="2412831" cy="311508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276515" cy="1143000"/>
          </a:xfrm>
        </p:spPr>
        <p:txBody>
          <a:bodyPr/>
          <a:lstStyle/>
          <a:p>
            <a:r>
              <a:rPr lang="nl-NL" dirty="0" smtClean="0"/>
              <a:t>De macroscopische bouw van een bloem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7</a:t>
            </a:fld>
            <a:endParaRPr lang="nl-NL"/>
          </a:p>
        </p:txBody>
      </p:sp>
      <p:sp>
        <p:nvSpPr>
          <p:cNvPr id="5" name="Tekstvak 4"/>
          <p:cNvSpPr txBox="1"/>
          <p:nvPr/>
        </p:nvSpPr>
        <p:spPr>
          <a:xfrm>
            <a:off x="7071793" y="4980686"/>
            <a:ext cx="1501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Bloemsteel</a:t>
            </a:r>
            <a:endParaRPr lang="nl-NL" b="1" dirty="0"/>
          </a:p>
        </p:txBody>
      </p:sp>
      <p:sp>
        <p:nvSpPr>
          <p:cNvPr id="8" name="Tekstvak 7"/>
          <p:cNvSpPr txBox="1"/>
          <p:nvPr/>
        </p:nvSpPr>
        <p:spPr>
          <a:xfrm>
            <a:off x="208927" y="4353683"/>
            <a:ext cx="1809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Kelkbladeren</a:t>
            </a:r>
            <a:endParaRPr lang="nl-NL" b="1" dirty="0"/>
          </a:p>
        </p:txBody>
      </p:sp>
      <p:sp>
        <p:nvSpPr>
          <p:cNvPr id="9" name="Tekstvak 8"/>
          <p:cNvSpPr txBox="1"/>
          <p:nvPr/>
        </p:nvSpPr>
        <p:spPr>
          <a:xfrm>
            <a:off x="208927" y="2126070"/>
            <a:ext cx="2001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Kroonbladeren</a:t>
            </a:r>
            <a:endParaRPr lang="nl-NL" b="1" dirty="0"/>
          </a:p>
        </p:txBody>
      </p:sp>
      <p:pic>
        <p:nvPicPr>
          <p:cNvPr id="10" name="Afbeelding 9" descr="Schermafbeelding 2011-11-04 om 14.58.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2901" y="1374831"/>
            <a:ext cx="4626106" cy="4703762"/>
          </a:xfrm>
          <a:prstGeom prst="rect">
            <a:avLst/>
          </a:prstGeom>
        </p:spPr>
      </p:pic>
      <p:cxnSp>
        <p:nvCxnSpPr>
          <p:cNvPr id="14" name="Rechte verbindingslijn met pijl 13"/>
          <p:cNvCxnSpPr/>
          <p:nvPr/>
        </p:nvCxnSpPr>
        <p:spPr>
          <a:xfrm>
            <a:off x="208927" y="2495402"/>
            <a:ext cx="3301684" cy="1588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met pijl 14"/>
          <p:cNvCxnSpPr/>
          <p:nvPr/>
        </p:nvCxnSpPr>
        <p:spPr>
          <a:xfrm>
            <a:off x="208927" y="4822065"/>
            <a:ext cx="3301684" cy="1588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met pijl 15"/>
          <p:cNvCxnSpPr/>
          <p:nvPr/>
        </p:nvCxnSpPr>
        <p:spPr>
          <a:xfrm rot="10800000">
            <a:off x="4683995" y="5463408"/>
            <a:ext cx="3889156" cy="1588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kstvak 19"/>
          <p:cNvSpPr txBox="1"/>
          <p:nvPr/>
        </p:nvSpPr>
        <p:spPr>
          <a:xfrm>
            <a:off x="208927" y="2969597"/>
            <a:ext cx="1616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Meeldraden</a:t>
            </a:r>
            <a:endParaRPr lang="nl-NL" b="1" dirty="0"/>
          </a:p>
        </p:txBody>
      </p:sp>
      <p:cxnSp>
        <p:nvCxnSpPr>
          <p:cNvPr id="21" name="Rechte verbindingslijn met pijl 20"/>
          <p:cNvCxnSpPr/>
          <p:nvPr/>
        </p:nvCxnSpPr>
        <p:spPr>
          <a:xfrm>
            <a:off x="208927" y="3416218"/>
            <a:ext cx="3558558" cy="7940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kstvak 22"/>
          <p:cNvSpPr txBox="1"/>
          <p:nvPr/>
        </p:nvSpPr>
        <p:spPr>
          <a:xfrm>
            <a:off x="7366646" y="2897421"/>
            <a:ext cx="1206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Stamper</a:t>
            </a:r>
            <a:endParaRPr lang="nl-NL" b="1" dirty="0"/>
          </a:p>
        </p:txBody>
      </p:sp>
      <p:cxnSp>
        <p:nvCxnSpPr>
          <p:cNvPr id="24" name="Rechte verbindingslijn met pijl 23"/>
          <p:cNvCxnSpPr/>
          <p:nvPr/>
        </p:nvCxnSpPr>
        <p:spPr>
          <a:xfrm rot="10800000">
            <a:off x="4495295" y="3416218"/>
            <a:ext cx="4077856" cy="7940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kstvak 16"/>
          <p:cNvSpPr txBox="1"/>
          <p:nvPr/>
        </p:nvSpPr>
        <p:spPr>
          <a:xfrm>
            <a:off x="208927" y="6255258"/>
            <a:ext cx="6862866" cy="369332"/>
          </a:xfrm>
          <a:prstGeom prst="rect">
            <a:avLst/>
          </a:prstGeom>
          <a:effectLst>
            <a:glow rad="63500">
              <a:schemeClr val="accent1">
                <a:alpha val="75000"/>
              </a:schemeClr>
            </a:glow>
            <a:outerShdw blurRad="50800" dist="38100" dir="5400000" rotWithShape="0">
              <a:srgbClr val="000000">
                <a:alpha val="43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NL" b="1" dirty="0" smtClean="0"/>
              <a:t>kroonbladeren + kelkbladeren = </a:t>
            </a:r>
            <a:r>
              <a:rPr lang="nl-NL" b="1" u="sng" dirty="0" smtClean="0"/>
              <a:t>BLOEMBEKLEEDSEL</a:t>
            </a:r>
            <a:endParaRPr lang="nl-NL" b="1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33598" cy="1143000"/>
          </a:xfrm>
        </p:spPr>
        <p:txBody>
          <a:bodyPr/>
          <a:lstStyle/>
          <a:p>
            <a:r>
              <a:rPr lang="nl-NL" dirty="0" smtClean="0"/>
              <a:t>De macroscopische bouw van een bloem</a:t>
            </a:r>
            <a:endParaRPr lang="nl-NL" dirty="0"/>
          </a:p>
        </p:txBody>
      </p:sp>
      <p:pic>
        <p:nvPicPr>
          <p:cNvPr id="5" name="Afbeelding 4" descr="Schermafbeelding 2011-10-20 om 13.41.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0" y="2232445"/>
            <a:ext cx="5765800" cy="4191000"/>
          </a:xfrm>
          <a:prstGeom prst="rect">
            <a:avLst/>
          </a:prstGeom>
        </p:spPr>
      </p:pic>
      <p:sp>
        <p:nvSpPr>
          <p:cNvPr id="11" name="Tekstvak 10"/>
          <p:cNvSpPr txBox="1"/>
          <p:nvPr/>
        </p:nvSpPr>
        <p:spPr>
          <a:xfrm>
            <a:off x="1432222" y="1527604"/>
            <a:ext cx="20362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b="1" dirty="0" smtClean="0"/>
              <a:t>MEELDRAAD</a:t>
            </a:r>
            <a:endParaRPr lang="nl-NL" sz="2000" b="1" dirty="0"/>
          </a:p>
        </p:txBody>
      </p:sp>
      <p:sp>
        <p:nvSpPr>
          <p:cNvPr id="12" name="Tekstvak 11"/>
          <p:cNvSpPr txBox="1"/>
          <p:nvPr/>
        </p:nvSpPr>
        <p:spPr>
          <a:xfrm>
            <a:off x="4861768" y="1527604"/>
            <a:ext cx="1585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b="1" dirty="0" smtClean="0"/>
              <a:t>STAMPER</a:t>
            </a:r>
            <a:endParaRPr lang="nl-NL" sz="2000" b="1" dirty="0"/>
          </a:p>
        </p:txBody>
      </p:sp>
      <p:cxnSp>
        <p:nvCxnSpPr>
          <p:cNvPr id="14" name="Rechte verbindingslijn met pijl 13"/>
          <p:cNvCxnSpPr/>
          <p:nvPr/>
        </p:nvCxnSpPr>
        <p:spPr>
          <a:xfrm rot="16200000" flipV="1">
            <a:off x="2756135" y="1982923"/>
            <a:ext cx="597885" cy="487468"/>
          </a:xfrm>
          <a:prstGeom prst="straightConnector1">
            <a:avLst/>
          </a:prstGeom>
          <a:ln w="44450"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met pijl 18"/>
          <p:cNvCxnSpPr/>
          <p:nvPr/>
        </p:nvCxnSpPr>
        <p:spPr>
          <a:xfrm rot="5400000" flipH="1" flipV="1">
            <a:off x="4403291" y="2091071"/>
            <a:ext cx="797650" cy="470936"/>
          </a:xfrm>
          <a:prstGeom prst="straightConnector1">
            <a:avLst/>
          </a:prstGeom>
          <a:ln w="44450"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jdelijke aanduiding voor dianumm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8</a:t>
            </a:fld>
            <a:endParaRPr lang="nl-NL"/>
          </a:p>
        </p:txBody>
      </p:sp>
      <p:sp>
        <p:nvSpPr>
          <p:cNvPr id="9" name="Tekstvak 8"/>
          <p:cNvSpPr txBox="1"/>
          <p:nvPr/>
        </p:nvSpPr>
        <p:spPr>
          <a:xfrm>
            <a:off x="136111" y="2725364"/>
            <a:ext cx="142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Helmknop</a:t>
            </a:r>
            <a:endParaRPr lang="nl-NL" b="1" dirty="0"/>
          </a:p>
        </p:txBody>
      </p:sp>
      <p:sp>
        <p:nvSpPr>
          <p:cNvPr id="10" name="Tekstvak 9"/>
          <p:cNvSpPr txBox="1"/>
          <p:nvPr/>
        </p:nvSpPr>
        <p:spPr>
          <a:xfrm>
            <a:off x="136111" y="3540352"/>
            <a:ext cx="1531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Helmdraad</a:t>
            </a:r>
            <a:endParaRPr lang="nl-NL" b="1" dirty="0"/>
          </a:p>
        </p:txBody>
      </p:sp>
      <p:cxnSp>
        <p:nvCxnSpPr>
          <p:cNvPr id="15" name="Rechte verbindingslijn met pijl 14"/>
          <p:cNvCxnSpPr/>
          <p:nvPr/>
        </p:nvCxnSpPr>
        <p:spPr>
          <a:xfrm>
            <a:off x="136111" y="3094696"/>
            <a:ext cx="2917835" cy="1588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met pijl 16"/>
          <p:cNvCxnSpPr/>
          <p:nvPr/>
        </p:nvCxnSpPr>
        <p:spPr>
          <a:xfrm>
            <a:off x="136111" y="3909684"/>
            <a:ext cx="3332371" cy="1588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kstvak 20"/>
          <p:cNvSpPr txBox="1"/>
          <p:nvPr/>
        </p:nvSpPr>
        <p:spPr>
          <a:xfrm>
            <a:off x="7579111" y="2654850"/>
            <a:ext cx="1159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Stempel</a:t>
            </a:r>
            <a:endParaRPr lang="nl-NL" b="1" dirty="0"/>
          </a:p>
        </p:txBody>
      </p:sp>
      <p:sp>
        <p:nvSpPr>
          <p:cNvPr id="22" name="Tekstvak 21"/>
          <p:cNvSpPr txBox="1"/>
          <p:nvPr/>
        </p:nvSpPr>
        <p:spPr>
          <a:xfrm>
            <a:off x="8050041" y="3355686"/>
            <a:ext cx="68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Stijl</a:t>
            </a:r>
            <a:endParaRPr lang="nl-NL" b="1" dirty="0"/>
          </a:p>
        </p:txBody>
      </p:sp>
      <p:sp>
        <p:nvSpPr>
          <p:cNvPr id="23" name="Tekstvak 22"/>
          <p:cNvSpPr txBox="1"/>
          <p:nvPr/>
        </p:nvSpPr>
        <p:spPr>
          <a:xfrm>
            <a:off x="6716443" y="4280604"/>
            <a:ext cx="2018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/>
              <a:t>Vruchtbeginsel</a:t>
            </a:r>
            <a:endParaRPr lang="nl-NL" b="1" dirty="0"/>
          </a:p>
        </p:txBody>
      </p:sp>
      <p:cxnSp>
        <p:nvCxnSpPr>
          <p:cNvPr id="25" name="Rechte verbindingslijn met pijl 24"/>
          <p:cNvCxnSpPr/>
          <p:nvPr/>
        </p:nvCxnSpPr>
        <p:spPr>
          <a:xfrm rot="10800000">
            <a:off x="4861769" y="3024182"/>
            <a:ext cx="3873151" cy="1588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Rechte verbindingslijn met pijl 25"/>
          <p:cNvCxnSpPr/>
          <p:nvPr/>
        </p:nvCxnSpPr>
        <p:spPr>
          <a:xfrm rot="10800000">
            <a:off x="4566648" y="3725018"/>
            <a:ext cx="4168272" cy="1588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Rechte verbindingslijn met pijl 27"/>
          <p:cNvCxnSpPr/>
          <p:nvPr/>
        </p:nvCxnSpPr>
        <p:spPr>
          <a:xfrm rot="10800000">
            <a:off x="4566648" y="4649936"/>
            <a:ext cx="4168272" cy="1588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9D93C6-154B-0744-90FE-F3172FE90522}" type="slidenum">
              <a:rPr lang="nl-NL" smtClean="0"/>
              <a:pPr/>
              <a:t>9</a:t>
            </a:fld>
            <a:endParaRPr lang="nl-NL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81416" cy="1143000"/>
          </a:xfrm>
        </p:spPr>
        <p:txBody>
          <a:bodyPr/>
          <a:lstStyle/>
          <a:p>
            <a:r>
              <a:rPr lang="nl-NL" dirty="0" smtClean="0"/>
              <a:t>De macroscopische bouw van een bloem</a:t>
            </a:r>
            <a:endParaRPr lang="nl-NL" dirty="0"/>
          </a:p>
        </p:txBody>
      </p:sp>
      <p:sp>
        <p:nvSpPr>
          <p:cNvPr id="7" name="Tekstvak 6"/>
          <p:cNvSpPr txBox="1"/>
          <p:nvPr/>
        </p:nvSpPr>
        <p:spPr>
          <a:xfrm>
            <a:off x="457200" y="1427718"/>
            <a:ext cx="181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HERHALING</a:t>
            </a:r>
            <a:endParaRPr lang="nl-NL" dirty="0"/>
          </a:p>
        </p:txBody>
      </p:sp>
      <p:pic>
        <p:nvPicPr>
          <p:cNvPr id="8" name="Afbeelding 7" descr="Schermafbeelding 2011-11-04 om 14.58.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2901" y="1374831"/>
            <a:ext cx="4626106" cy="4703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Gieterij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Oriel.thmx</Template>
  <TotalTime>795</TotalTime>
  <Words>147</Words>
  <Application>Microsoft Macintosh PowerPoint</Application>
  <PresentationFormat>Diavoorstelling (4:3)</PresentationFormat>
  <Paragraphs>57</Paragraphs>
  <Slides>16</Slides>
  <Notes>0</Notes>
  <HiddenSlides>0</HiddenSlides>
  <MMClips>0</MMClips>
  <ScaleCrop>false</ScaleCrop>
  <HeadingPairs>
    <vt:vector size="4" baseType="variant">
      <vt:variant>
        <vt:lpstr>Ontwerpsjabloon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17" baseType="lpstr">
      <vt:lpstr>Oriel</vt:lpstr>
      <vt:lpstr>Voortplanting bij bloemplanten</vt:lpstr>
      <vt:lpstr>Dia 2</vt:lpstr>
      <vt:lpstr>Dia 3</vt:lpstr>
      <vt:lpstr>De macroscopische bouw van een bloem</vt:lpstr>
      <vt:lpstr>De macroscopische bouw van een bloem</vt:lpstr>
      <vt:lpstr>Dia 6</vt:lpstr>
      <vt:lpstr>De macroscopische bouw van een bloem</vt:lpstr>
      <vt:lpstr>De macroscopische bouw van een bloem</vt:lpstr>
      <vt:lpstr>De macroscopische bouw van een bloem</vt:lpstr>
      <vt:lpstr>De microscopische bouw van een bloem</vt:lpstr>
      <vt:lpstr>De microscopische bouw van een bloem</vt:lpstr>
      <vt:lpstr>Hoe gebeurt de bestuiving? De herkomst van stuifmeel.</vt:lpstr>
      <vt:lpstr>Hoe gebeurt de bestuiving? De herkomst van stuifmeel.</vt:lpstr>
      <vt:lpstr>De oorzaken van bestuiving.  Insectenbloeiers.</vt:lpstr>
      <vt:lpstr> De oorzaken van bestuiving. Windbloeiers.</vt:lpstr>
      <vt:lpstr>De oorzaken van bestuiving.  Gevolgen</vt:lpstr>
    </vt:vector>
  </TitlesOfParts>
  <Company>khk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Voortplanting bij bloemplanten</dc:title>
  <dc:creator>sanne brys</dc:creator>
  <cp:lastModifiedBy>sanne brys</cp:lastModifiedBy>
  <cp:revision>13</cp:revision>
  <dcterms:created xsi:type="dcterms:W3CDTF">2011-11-07T19:27:35Z</dcterms:created>
  <dcterms:modified xsi:type="dcterms:W3CDTF">2011-11-07T19:49:08Z</dcterms:modified>
</cp:coreProperties>
</file>